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99" r:id="rId2"/>
    <p:sldId id="410" r:id="rId3"/>
    <p:sldId id="412" r:id="rId4"/>
    <p:sldId id="421" r:id="rId5"/>
    <p:sldId id="388" r:id="rId6"/>
    <p:sldId id="389" r:id="rId7"/>
    <p:sldId id="418" r:id="rId8"/>
    <p:sldId id="419" r:id="rId9"/>
    <p:sldId id="413" r:id="rId10"/>
    <p:sldId id="415" r:id="rId11"/>
    <p:sldId id="424" r:id="rId12"/>
    <p:sldId id="422" r:id="rId13"/>
    <p:sldId id="423" r:id="rId14"/>
    <p:sldId id="414" r:id="rId15"/>
    <p:sldId id="392" r:id="rId16"/>
    <p:sldId id="402" r:id="rId17"/>
    <p:sldId id="425" r:id="rId18"/>
    <p:sldId id="409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C9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5" autoAdjust="0"/>
    <p:restoredTop sz="99824" autoAdjust="0"/>
  </p:normalViewPr>
  <p:slideViewPr>
    <p:cSldViewPr>
      <p:cViewPr>
        <p:scale>
          <a:sx n="75" d="100"/>
          <a:sy n="75" d="100"/>
        </p:scale>
        <p:origin x="-1952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iaz\Desktop\Documentos%20de%20Ana%20Marissa\Presentaciones\Estadisticas%20para%20presentaciones\Consulta%2020de%20mayo%20de%20todos%20los%20ac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iaz\Desktop\Documentos%20de%20Ana%20Marissa\Presentaciones\Estadisticas%20para%20presentaciones\Consulta%2020de%20mayo%20de%20todos%20los%20ac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bal\Desktop\Informe%2013%20octubre%20%20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diaz\Desktop\Documentos%20de%20Ana%20Marissa\Presentaciones\Estadisticas%20para%20presentaciones\Datos%20para%20Presentaciones%2018%20mayo%202011%20ingles%20y%20espa&#241;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00555555555555555"/>
                  <c:y val="-0.148148148148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3888888888889"/>
                  <c:y val="-0.226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66666666666667"/>
                  <c:y val="-0.25462962962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66666666666667"/>
                  <c:y val="-0.43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305553368328959"/>
                  <c:y val="-0.43981481481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MX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'Proveedores Español'!$A$8:$A$12</c:f>
              <c:strCache>
                <c:ptCount val="5"/>
                <c:pt idx="0">
                  <c:v>año 2007</c:v>
                </c:pt>
                <c:pt idx="1">
                  <c:v>año 2008</c:v>
                </c:pt>
                <c:pt idx="2">
                  <c:v>año 2009</c:v>
                </c:pt>
                <c:pt idx="3">
                  <c:v>año 2010</c:v>
                </c:pt>
                <c:pt idx="4">
                  <c:v>año 2011</c:v>
                </c:pt>
              </c:strCache>
            </c:strRef>
          </c:cat>
          <c:val>
            <c:numRef>
              <c:f>'Proveedores Español'!$C$8:$C$12</c:f>
              <c:numCache>
                <c:formatCode>#,##0</c:formatCode>
                <c:ptCount val="5"/>
                <c:pt idx="0">
                  <c:v>9885.0</c:v>
                </c:pt>
                <c:pt idx="1">
                  <c:v>19396.0</c:v>
                </c:pt>
                <c:pt idx="2">
                  <c:v>26429.0</c:v>
                </c:pt>
                <c:pt idx="3">
                  <c:v>44032.0</c:v>
                </c:pt>
                <c:pt idx="4">
                  <c:v>48630.0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3634088"/>
        <c:axId val="2133470424"/>
        <c:axId val="0"/>
      </c:bar3DChart>
      <c:catAx>
        <c:axId val="2133634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MX"/>
            </a:pPr>
            <a:endParaRPr lang="en-US"/>
          </a:p>
        </c:txPr>
        <c:crossAx val="2133470424"/>
        <c:crosses val="autoZero"/>
        <c:auto val="1"/>
        <c:lblAlgn val="ctr"/>
        <c:lblOffset val="100"/>
        <c:noMultiLvlLbl val="0"/>
      </c:catAx>
      <c:valAx>
        <c:axId val="21334704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lang="es-MX"/>
            </a:pPr>
            <a:endParaRPr lang="en-US"/>
          </a:p>
        </c:txPr>
        <c:crossAx val="2133634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lang="es-MX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'Proveedores Español'!$C$34</c:f>
              <c:strCache>
                <c:ptCount val="1"/>
                <c:pt idx="0">
                  <c:v>Año 2011</c:v>
                </c:pt>
              </c:strCache>
            </c:strRef>
          </c:tx>
          <c:spPr>
            <a:solidFill>
              <a:srgbClr val="00B0F0"/>
            </a:solidFill>
          </c:spPr>
          <c:explosion val="21"/>
          <c:dPt>
            <c:idx val="1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/>
                      <a:t>Papel</a:t>
                    </a:r>
                    <a:r>
                      <a:rPr lang="en-US"/>
                      <a:t>
</a:t>
                    </a:r>
                    <a:r>
                      <a:rPr lang="en-US" smtClean="0"/>
                      <a:t>16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1498948103035"/>
                  <c:y val="-0.2085079552107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via Internet
</a:t>
                    </a:r>
                    <a:r>
                      <a:rPr lang="en-US" dirty="0" smtClean="0"/>
                      <a:t>84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es-MX" sz="18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'Proveedores Español'!$A$35:$A$36</c:f>
              <c:strCache>
                <c:ptCount val="2"/>
                <c:pt idx="0">
                  <c:v>Papel</c:v>
                </c:pt>
                <c:pt idx="1">
                  <c:v>via Internet</c:v>
                </c:pt>
              </c:strCache>
            </c:strRef>
          </c:cat>
          <c:val>
            <c:numRef>
              <c:f>'Proveedores Español'!$C$35:$C$36</c:f>
              <c:numCache>
                <c:formatCode>#,##0</c:formatCode>
                <c:ptCount val="2"/>
                <c:pt idx="0">
                  <c:v>12358.0</c:v>
                </c:pt>
                <c:pt idx="1">
                  <c:v>34591.0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'2006'!$A$11:$A$18</c:f>
              <c:strCache>
                <c:ptCount val="8"/>
                <c:pt idx="0">
                  <c:v>Compras Menores</c:v>
                </c:pt>
                <c:pt idx="1">
                  <c:v>Licitación Abreviada Mejor Valor </c:v>
                </c:pt>
                <c:pt idx="2">
                  <c:v>Licitación Abreviada por Precio </c:v>
                </c:pt>
                <c:pt idx="3">
                  <c:v>Licitación por Mejor Valor </c:v>
                </c:pt>
                <c:pt idx="4">
                  <c:v>Licitación Pública</c:v>
                </c:pt>
                <c:pt idx="5">
                  <c:v>Subasta</c:v>
                </c:pt>
                <c:pt idx="6">
                  <c:v>Compras por Catalogo</c:v>
                </c:pt>
                <c:pt idx="7">
                  <c:v>Procedimiento Excepcional</c:v>
                </c:pt>
              </c:strCache>
            </c:strRef>
          </c:cat>
          <c:val>
            <c:numRef>
              <c:f>'2006'!$B$11:$B$18</c:f>
              <c:numCache>
                <c:formatCode>#,##0.00</c:formatCode>
                <c:ptCount val="8"/>
                <c:pt idx="0">
                  <c:v>8.5435274487E8</c:v>
                </c:pt>
                <c:pt idx="1">
                  <c:v>1.09117948569E9</c:v>
                </c:pt>
                <c:pt idx="2">
                  <c:v>3.0720661028E8</c:v>
                </c:pt>
                <c:pt idx="3">
                  <c:v>3.27686068833E9</c:v>
                </c:pt>
                <c:pt idx="4">
                  <c:v>2.90183852076E9</c:v>
                </c:pt>
                <c:pt idx="5">
                  <c:v>8.533788208E7</c:v>
                </c:pt>
                <c:pt idx="6">
                  <c:v>3.2348792262E8</c:v>
                </c:pt>
                <c:pt idx="7">
                  <c:v>1.16857509892E9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166666666666667"/>
                  <c:y val="-0.01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94444444444444"/>
                  <c:y val="-0.00462962962962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22222222222222"/>
                  <c:y val="-0.01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s-MX" sz="2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'Proveedores (2)'!$A$43:$A$45</c:f>
              <c:strCache>
                <c:ptCount val="3"/>
                <c:pt idx="0">
                  <c:v>2007/2008</c:v>
                </c:pt>
                <c:pt idx="1">
                  <c:v>2009/2010</c:v>
                </c:pt>
                <c:pt idx="2">
                  <c:v>2011</c:v>
                </c:pt>
              </c:strCache>
            </c:strRef>
          </c:cat>
          <c:val>
            <c:numRef>
              <c:f>'Proveedores (2)'!$B$43:$B$45</c:f>
              <c:numCache>
                <c:formatCode>General</c:formatCode>
                <c:ptCount val="3"/>
                <c:pt idx="0">
                  <c:v>70.0</c:v>
                </c:pt>
                <c:pt idx="1">
                  <c:v>129.0</c:v>
                </c:pt>
                <c:pt idx="2">
                  <c:v>175.0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3436712"/>
        <c:axId val="2133537896"/>
        <c:axId val="0"/>
      </c:bar3DChart>
      <c:catAx>
        <c:axId val="2133436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s-MX" sz="2000" b="1"/>
            </a:pPr>
            <a:endParaRPr lang="en-US"/>
          </a:p>
        </c:txPr>
        <c:crossAx val="2133537896"/>
        <c:crosses val="autoZero"/>
        <c:auto val="1"/>
        <c:lblAlgn val="ctr"/>
        <c:lblOffset val="100"/>
        <c:noMultiLvlLbl val="0"/>
      </c:catAx>
      <c:valAx>
        <c:axId val="2133537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MX" sz="2000" b="1"/>
            </a:pPr>
            <a:endParaRPr lang="en-US"/>
          </a:p>
        </c:txPr>
        <c:crossAx val="2133436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289BD-7FE1-4D10-8E53-5F04FC5467DA}" type="doc">
      <dgm:prSet loTypeId="urn:microsoft.com/office/officeart/2005/8/layout/target2" loCatId="relationship" qsTypeId="urn:microsoft.com/office/officeart/2005/8/quickstyle/3d1" qsCatId="3D" csTypeId="urn:microsoft.com/office/officeart/2005/8/colors/colorful4" csCatId="colorful" phldr="1"/>
      <dgm:spPr/>
    </dgm:pt>
    <dgm:pt modelId="{18C5AE18-79E5-49A8-8B06-56A73B5303E8}">
      <dgm:prSet phldrT="[Texto]"/>
      <dgm:spPr/>
      <dgm:t>
        <a:bodyPr/>
        <a:lstStyle/>
        <a:p>
          <a:r>
            <a:rPr lang="es-PA" b="1" dirty="0" smtClean="0"/>
            <a:t>Avisos</a:t>
          </a:r>
          <a:endParaRPr lang="es-PA" b="1" dirty="0"/>
        </a:p>
      </dgm:t>
    </dgm:pt>
    <dgm:pt modelId="{B586E7F2-68B2-43AD-AE4E-9EF105F76971}" type="parTrans" cxnId="{39FBF085-1269-4C95-87DC-BDC52AB044D7}">
      <dgm:prSet/>
      <dgm:spPr/>
      <dgm:t>
        <a:bodyPr/>
        <a:lstStyle/>
        <a:p>
          <a:endParaRPr lang="es-PA"/>
        </a:p>
      </dgm:t>
    </dgm:pt>
    <dgm:pt modelId="{E2F22CA3-A69F-4957-B40F-390BACFD04FB}" type="sibTrans" cxnId="{39FBF085-1269-4C95-87DC-BDC52AB044D7}">
      <dgm:prSet/>
      <dgm:spPr/>
      <dgm:t>
        <a:bodyPr/>
        <a:lstStyle/>
        <a:p>
          <a:endParaRPr lang="es-PA"/>
        </a:p>
      </dgm:t>
    </dgm:pt>
    <dgm:pt modelId="{D9EAA81D-66BC-42A2-B93D-A406AEAEE981}">
      <dgm:prSet phldrT="[Texto]"/>
      <dgm:spPr/>
      <dgm:t>
        <a:bodyPr/>
        <a:lstStyle/>
        <a:p>
          <a:r>
            <a:rPr lang="es-PA" b="1" dirty="0" smtClean="0"/>
            <a:t>Notificación</a:t>
          </a:r>
          <a:endParaRPr lang="es-PA" b="1" dirty="0"/>
        </a:p>
      </dgm:t>
    </dgm:pt>
    <dgm:pt modelId="{3898EDB6-C708-4F17-9785-BFDBBD6AF69A}" type="parTrans" cxnId="{69023DD7-2E78-499C-8BF2-D2AAE4E869FE}">
      <dgm:prSet/>
      <dgm:spPr/>
      <dgm:t>
        <a:bodyPr/>
        <a:lstStyle/>
        <a:p>
          <a:endParaRPr lang="es-PA"/>
        </a:p>
      </dgm:t>
    </dgm:pt>
    <dgm:pt modelId="{867D64BD-1D53-4F9E-A478-2E3FE017252B}" type="sibTrans" cxnId="{69023DD7-2E78-499C-8BF2-D2AAE4E869FE}">
      <dgm:prSet/>
      <dgm:spPr/>
      <dgm:t>
        <a:bodyPr/>
        <a:lstStyle/>
        <a:p>
          <a:endParaRPr lang="es-PA"/>
        </a:p>
      </dgm:t>
    </dgm:pt>
    <dgm:pt modelId="{5EE2D1CE-BA1D-4D94-AA91-2579CA7BE255}">
      <dgm:prSet phldrT="[Texto]"/>
      <dgm:spPr/>
      <dgm:t>
        <a:bodyPr/>
        <a:lstStyle/>
        <a:p>
          <a:r>
            <a:rPr lang="es-PA" b="1" dirty="0" smtClean="0"/>
            <a:t>Convenio Marco</a:t>
          </a:r>
          <a:endParaRPr lang="es-PA" b="1" dirty="0"/>
        </a:p>
      </dgm:t>
    </dgm:pt>
    <dgm:pt modelId="{46C1DCF1-0CF4-4484-802A-C297A9C73F63}" type="parTrans" cxnId="{94F9F1AF-F421-49C9-A4D0-2997515A2792}">
      <dgm:prSet/>
      <dgm:spPr/>
      <dgm:t>
        <a:bodyPr/>
        <a:lstStyle/>
        <a:p>
          <a:endParaRPr lang="es-PA"/>
        </a:p>
      </dgm:t>
    </dgm:pt>
    <dgm:pt modelId="{F135D4E6-F8C2-451A-8C66-010C103F58C3}" type="sibTrans" cxnId="{94F9F1AF-F421-49C9-A4D0-2997515A2792}">
      <dgm:prSet/>
      <dgm:spPr/>
      <dgm:t>
        <a:bodyPr/>
        <a:lstStyle/>
        <a:p>
          <a:endParaRPr lang="es-PA"/>
        </a:p>
      </dgm:t>
    </dgm:pt>
    <dgm:pt modelId="{EFFFF306-8F4A-4DC2-8727-D951074CD060}" type="pres">
      <dgm:prSet presAssocID="{D2D289BD-7FE1-4D10-8E53-5F04FC5467D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B5687BA3-C4E7-41D5-A8C1-EA5368725106}" type="pres">
      <dgm:prSet presAssocID="{D2D289BD-7FE1-4D10-8E53-5F04FC5467DA}" presName="outerBox" presStyleCnt="0"/>
      <dgm:spPr/>
    </dgm:pt>
    <dgm:pt modelId="{79FEFB49-8F09-4751-9E34-695AC953DF71}" type="pres">
      <dgm:prSet presAssocID="{D2D289BD-7FE1-4D10-8E53-5F04FC5467DA}" presName="outerBoxParent" presStyleLbl="node1" presStyleIdx="0" presStyleCnt="3" custLinFactNeighborX="-5660" custLinFactNeighborY="-1516"/>
      <dgm:spPr/>
      <dgm:t>
        <a:bodyPr/>
        <a:lstStyle/>
        <a:p>
          <a:endParaRPr lang="es-PA"/>
        </a:p>
      </dgm:t>
    </dgm:pt>
    <dgm:pt modelId="{E0619787-39BC-43F4-B656-EEDF5A916005}" type="pres">
      <dgm:prSet presAssocID="{D2D289BD-7FE1-4D10-8E53-5F04FC5467DA}" presName="outerBoxChildren" presStyleCnt="0"/>
      <dgm:spPr/>
    </dgm:pt>
    <dgm:pt modelId="{85BFDF92-D48C-4FF2-8A25-54785B740239}" type="pres">
      <dgm:prSet presAssocID="{D2D289BD-7FE1-4D10-8E53-5F04FC5467DA}" presName="middleBox" presStyleCnt="0"/>
      <dgm:spPr/>
    </dgm:pt>
    <dgm:pt modelId="{E90E427D-1557-4AAA-8CDD-B48A6548B7C1}" type="pres">
      <dgm:prSet presAssocID="{D2D289BD-7FE1-4D10-8E53-5F04FC5467DA}" presName="middleBoxParent" presStyleLbl="node1" presStyleIdx="1" presStyleCnt="3" custLinFactNeighborX="-1008" custLinFactNeighborY="10822"/>
      <dgm:spPr/>
      <dgm:t>
        <a:bodyPr/>
        <a:lstStyle/>
        <a:p>
          <a:endParaRPr lang="es-PA"/>
        </a:p>
      </dgm:t>
    </dgm:pt>
    <dgm:pt modelId="{6D45FD97-1B27-4AFA-A594-8FA67D6A9F8D}" type="pres">
      <dgm:prSet presAssocID="{D2D289BD-7FE1-4D10-8E53-5F04FC5467DA}" presName="middleBoxChildren" presStyleCnt="0"/>
      <dgm:spPr/>
    </dgm:pt>
    <dgm:pt modelId="{A8B86C24-5C00-462E-90FF-17E7BC2FBF45}" type="pres">
      <dgm:prSet presAssocID="{D2D289BD-7FE1-4D10-8E53-5F04FC5467DA}" presName="centerBox" presStyleCnt="0"/>
      <dgm:spPr/>
    </dgm:pt>
    <dgm:pt modelId="{FF61AD21-9C30-46CB-920A-16AB5964EC26}" type="pres">
      <dgm:prSet presAssocID="{D2D289BD-7FE1-4D10-8E53-5F04FC5467DA}" presName="centerBoxParent" presStyleLbl="node1" presStyleIdx="2" presStyleCnt="3"/>
      <dgm:spPr/>
      <dgm:t>
        <a:bodyPr/>
        <a:lstStyle/>
        <a:p>
          <a:endParaRPr lang="es-PA"/>
        </a:p>
      </dgm:t>
    </dgm:pt>
  </dgm:ptLst>
  <dgm:cxnLst>
    <dgm:cxn modelId="{1BFAE4D0-194B-4EAA-919E-E9C2877CDE51}" type="presOf" srcId="{D2D289BD-7FE1-4D10-8E53-5F04FC5467DA}" destId="{EFFFF306-8F4A-4DC2-8727-D951074CD060}" srcOrd="0" destOrd="0" presId="urn:microsoft.com/office/officeart/2005/8/layout/target2"/>
    <dgm:cxn modelId="{69023DD7-2E78-499C-8BF2-D2AAE4E869FE}" srcId="{D2D289BD-7FE1-4D10-8E53-5F04FC5467DA}" destId="{D9EAA81D-66BC-42A2-B93D-A406AEAEE981}" srcOrd="1" destOrd="0" parTransId="{3898EDB6-C708-4F17-9785-BFDBBD6AF69A}" sibTransId="{867D64BD-1D53-4F9E-A478-2E3FE017252B}"/>
    <dgm:cxn modelId="{94F9F1AF-F421-49C9-A4D0-2997515A2792}" srcId="{D2D289BD-7FE1-4D10-8E53-5F04FC5467DA}" destId="{5EE2D1CE-BA1D-4D94-AA91-2579CA7BE255}" srcOrd="2" destOrd="0" parTransId="{46C1DCF1-0CF4-4484-802A-C297A9C73F63}" sibTransId="{F135D4E6-F8C2-451A-8C66-010C103F58C3}"/>
    <dgm:cxn modelId="{F2F43E01-1CC2-4BB0-892C-A1CB482FE022}" type="presOf" srcId="{5EE2D1CE-BA1D-4D94-AA91-2579CA7BE255}" destId="{FF61AD21-9C30-46CB-920A-16AB5964EC26}" srcOrd="0" destOrd="0" presId="urn:microsoft.com/office/officeart/2005/8/layout/target2"/>
    <dgm:cxn modelId="{39FBF085-1269-4C95-87DC-BDC52AB044D7}" srcId="{D2D289BD-7FE1-4D10-8E53-5F04FC5467DA}" destId="{18C5AE18-79E5-49A8-8B06-56A73B5303E8}" srcOrd="0" destOrd="0" parTransId="{B586E7F2-68B2-43AD-AE4E-9EF105F76971}" sibTransId="{E2F22CA3-A69F-4957-B40F-390BACFD04FB}"/>
    <dgm:cxn modelId="{8145D6B8-ACFF-4488-9B23-6FCE8654B247}" type="presOf" srcId="{D9EAA81D-66BC-42A2-B93D-A406AEAEE981}" destId="{E90E427D-1557-4AAA-8CDD-B48A6548B7C1}" srcOrd="0" destOrd="0" presId="urn:microsoft.com/office/officeart/2005/8/layout/target2"/>
    <dgm:cxn modelId="{ED8AD973-576D-4E04-B18F-4CCFA1A49454}" type="presOf" srcId="{18C5AE18-79E5-49A8-8B06-56A73B5303E8}" destId="{79FEFB49-8F09-4751-9E34-695AC953DF71}" srcOrd="0" destOrd="0" presId="urn:microsoft.com/office/officeart/2005/8/layout/target2"/>
    <dgm:cxn modelId="{9499A9D1-6D6F-4E5F-9FD0-7A201687E793}" type="presParOf" srcId="{EFFFF306-8F4A-4DC2-8727-D951074CD060}" destId="{B5687BA3-C4E7-41D5-A8C1-EA5368725106}" srcOrd="0" destOrd="0" presId="urn:microsoft.com/office/officeart/2005/8/layout/target2"/>
    <dgm:cxn modelId="{E6FFBE20-4B5C-4099-9A24-EB8A45F4D448}" type="presParOf" srcId="{B5687BA3-C4E7-41D5-A8C1-EA5368725106}" destId="{79FEFB49-8F09-4751-9E34-695AC953DF71}" srcOrd="0" destOrd="0" presId="urn:microsoft.com/office/officeart/2005/8/layout/target2"/>
    <dgm:cxn modelId="{66490442-5E7F-4176-AEA4-2AB7CAF95C74}" type="presParOf" srcId="{B5687BA3-C4E7-41D5-A8C1-EA5368725106}" destId="{E0619787-39BC-43F4-B656-EEDF5A916005}" srcOrd="1" destOrd="0" presId="urn:microsoft.com/office/officeart/2005/8/layout/target2"/>
    <dgm:cxn modelId="{F117CC07-2ACB-42AC-B80F-2FFDFFED27FC}" type="presParOf" srcId="{EFFFF306-8F4A-4DC2-8727-D951074CD060}" destId="{85BFDF92-D48C-4FF2-8A25-54785B740239}" srcOrd="1" destOrd="0" presId="urn:microsoft.com/office/officeart/2005/8/layout/target2"/>
    <dgm:cxn modelId="{5C11999D-DE6D-4CAC-BAAE-C573D7B4CC74}" type="presParOf" srcId="{85BFDF92-D48C-4FF2-8A25-54785B740239}" destId="{E90E427D-1557-4AAA-8CDD-B48A6548B7C1}" srcOrd="0" destOrd="0" presId="urn:microsoft.com/office/officeart/2005/8/layout/target2"/>
    <dgm:cxn modelId="{5575DB27-FB2C-48EB-9E10-E96AACE3FE6E}" type="presParOf" srcId="{85BFDF92-D48C-4FF2-8A25-54785B740239}" destId="{6D45FD97-1B27-4AFA-A594-8FA67D6A9F8D}" srcOrd="1" destOrd="0" presId="urn:microsoft.com/office/officeart/2005/8/layout/target2"/>
    <dgm:cxn modelId="{28158A43-1C3B-4E9C-A34E-6596144AD40C}" type="presParOf" srcId="{EFFFF306-8F4A-4DC2-8727-D951074CD060}" destId="{A8B86C24-5C00-462E-90FF-17E7BC2FBF45}" srcOrd="2" destOrd="0" presId="urn:microsoft.com/office/officeart/2005/8/layout/target2"/>
    <dgm:cxn modelId="{DC6E1088-AC2B-4A22-9A09-B09564FE9416}" type="presParOf" srcId="{A8B86C24-5C00-462E-90FF-17E7BC2FBF45}" destId="{FF61AD21-9C30-46CB-920A-16AB5964EC26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EFB49-8F09-4751-9E34-695AC953DF71}">
      <dsp:nvSpPr>
        <dsp:cNvPr id="0" name=""/>
        <dsp:cNvSpPr/>
      </dsp:nvSpPr>
      <dsp:spPr>
        <a:xfrm>
          <a:off x="0" y="0"/>
          <a:ext cx="3581400" cy="4416425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3427637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000" b="1" kern="1200" dirty="0" smtClean="0"/>
            <a:t>Avisos</a:t>
          </a:r>
          <a:endParaRPr lang="es-PA" sz="4000" b="1" kern="1200" dirty="0"/>
        </a:p>
      </dsp:txBody>
      <dsp:txXfrm>
        <a:off x="89161" y="89161"/>
        <a:ext cx="3403078" cy="4238103"/>
      </dsp:txXfrm>
    </dsp:sp>
    <dsp:sp modelId="{E90E427D-1557-4AAA-8CDD-B48A6548B7C1}">
      <dsp:nvSpPr>
        <dsp:cNvPr id="0" name=""/>
        <dsp:cNvSpPr/>
      </dsp:nvSpPr>
      <dsp:spPr>
        <a:xfrm>
          <a:off x="55239" y="1324927"/>
          <a:ext cx="3402330" cy="3091497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963101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000" b="1" kern="1200" dirty="0" smtClean="0"/>
            <a:t>Notificación</a:t>
          </a:r>
          <a:endParaRPr lang="es-PA" sz="4000" b="1" kern="1200" dirty="0"/>
        </a:p>
      </dsp:txBody>
      <dsp:txXfrm>
        <a:off x="150313" y="1420001"/>
        <a:ext cx="3212182" cy="2901349"/>
      </dsp:txXfrm>
    </dsp:sp>
    <dsp:sp modelId="{FF61AD21-9C30-46CB-920A-16AB5964EC26}">
      <dsp:nvSpPr>
        <dsp:cNvPr id="0" name=""/>
        <dsp:cNvSpPr/>
      </dsp:nvSpPr>
      <dsp:spPr>
        <a:xfrm>
          <a:off x="179070" y="2208212"/>
          <a:ext cx="3223260" cy="176657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28448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4000" b="1" kern="1200" dirty="0" smtClean="0"/>
            <a:t>Convenio Marco</a:t>
          </a:r>
          <a:endParaRPr lang="es-PA" sz="4000" b="1" kern="1200" dirty="0"/>
        </a:p>
      </dsp:txBody>
      <dsp:txXfrm>
        <a:off x="233398" y="2262540"/>
        <a:ext cx="3114604" cy="165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E361C-9E4E-4D24-9CA2-083B61E4134F}" type="datetimeFigureOut">
              <a:rPr lang="es-PA"/>
              <a:pPr>
                <a:defRPr/>
              </a:pPr>
              <a:t>10/18/11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E051BA-FC40-4BF0-8949-8B5CAD1826F1}" type="slidenum">
              <a:rPr lang="es-PA"/>
              <a:pPr>
                <a:defRPr/>
              </a:pPr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235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8ABD99-37EF-43BD-9522-5C1658AB1BF9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F84AB9-E969-4AF2-9009-F8D204D104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926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A0CF85-C39A-4883-94AA-FD5B2238E1ED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9AAAD-E151-4666-9C3A-433A41674E8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5EB2-AA52-48E8-AECD-3527D263D0AA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1ED9-EB2E-44A7-BB98-9FA84C0C1A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E991-E08B-447B-BFF0-9CD136F589CE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0F36-1173-4116-BD5E-D54ABBD017A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295400"/>
            <a:ext cx="4038600" cy="50260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68180-D3D5-4BF0-A0BD-507F8F2DB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5D0F-6BA3-4BCF-8FDD-86300030F90B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B82C-8866-41A3-992F-5EC1986A05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 smtClean="0">
              <a:solidFill>
                <a:srgbClr val="0070C0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DC2A-CD62-46C1-8E32-CA91A57B9078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B038E-26E0-4B02-AE1C-C81D9879E3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FCF2-5BF8-4B33-8EF8-517ACA317CF4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D03D-134F-4EAE-A1E4-C74B838B4E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9938-78A2-47A5-B5C3-AD4145173851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C663-A2C6-4BB2-B55E-9F17C5F1C84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58B3-8F6C-4A21-8168-2AC4531CBF7E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656E-E020-489D-841A-9BFFAA6C4510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2979-B6BC-4145-89EB-E746EB4C93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2914-5E0A-4A1A-B861-E754CD50E603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A47B-96EF-4FDA-BA34-B9CF827963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2D516-E817-423A-8B06-B47C15666AC6}" type="datetimeFigureOut">
              <a:rPr lang="es-ES"/>
              <a:pPr>
                <a:defRPr/>
              </a:pPr>
              <a:t>10/18/11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70AB32-E8BA-4E11-B39D-8B9D13BFE23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34" r:id="rId2"/>
    <p:sldLayoutId id="2147483727" r:id="rId3"/>
    <p:sldLayoutId id="2147483728" r:id="rId4"/>
    <p:sldLayoutId id="2147483729" r:id="rId5"/>
    <p:sldLayoutId id="2147483730" r:id="rId6"/>
    <p:sldLayoutId id="2147483735" r:id="rId7"/>
    <p:sldLayoutId id="2147483731" r:id="rId8"/>
    <p:sldLayoutId id="2147483732" r:id="rId9"/>
    <p:sldLayoutId id="2147483733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1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ctrTitle"/>
          </p:nvPr>
        </p:nvSpPr>
        <p:spPr>
          <a:xfrm>
            <a:off x="714348" y="4114458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VII Conferencia sobre Compras Gubernamentales de las Américas, </a:t>
            </a:r>
            <a:b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</a:br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Santo Domingo, República Dominicana</a:t>
            </a:r>
            <a:endParaRPr lang="es-P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" name="Picture 2" descr="C:\Users\bsuira.DGCP\Desktop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68041"/>
            <a:ext cx="4357686" cy="1960959"/>
          </a:xfrm>
          <a:prstGeom prst="rect">
            <a:avLst/>
          </a:prstGeom>
          <a:noFill/>
        </p:spPr>
      </p:pic>
      <p:pic>
        <p:nvPicPr>
          <p:cNvPr id="7" name="6 Imagen" descr="LogoPanamaCompra_curv_CS4_FINAL.jpg"/>
          <p:cNvPicPr>
            <a:picLocks noChangeAspect="1"/>
          </p:cNvPicPr>
          <p:nvPr/>
        </p:nvPicPr>
        <p:blipFill>
          <a:blip r:embed="rId3" cstate="print"/>
          <a:srcRect l="4545" t="8661" r="4545" b="13090"/>
          <a:stretch>
            <a:fillRect/>
          </a:stretch>
        </p:blipFill>
        <p:spPr>
          <a:xfrm>
            <a:off x="1115616" y="1556792"/>
            <a:ext cx="3143272" cy="1735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76" y="417514"/>
            <a:ext cx="7143768" cy="868346"/>
          </a:xfrm>
        </p:spPr>
        <p:txBody>
          <a:bodyPr/>
          <a:lstStyle/>
          <a:p>
            <a:pPr algn="l"/>
            <a: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PRÓXIMAMENTE NUEVOS CONVENIOS MARCO</a:t>
            </a:r>
            <a:b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</a:br>
            <a:endParaRPr lang="es-PA" sz="3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15370" cy="32861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2400" b="1" dirty="0" smtClean="0"/>
              <a:t>Motos, Equipos Utilitarios, Motores Fuera de borda</a:t>
            </a:r>
          </a:p>
          <a:p>
            <a:pPr>
              <a:spcBef>
                <a:spcPts val="0"/>
              </a:spcBef>
              <a:buNone/>
            </a:pPr>
            <a:endParaRPr lang="es-ES" sz="2400" b="1" dirty="0" smtClean="0"/>
          </a:p>
          <a:p>
            <a:pPr>
              <a:spcBef>
                <a:spcPts val="0"/>
              </a:spcBef>
            </a:pPr>
            <a:r>
              <a:rPr lang="es-ES" sz="2400" b="1" dirty="0" smtClean="0"/>
              <a:t>Sistema de Localización Vehicular (AVL)</a:t>
            </a:r>
          </a:p>
          <a:p>
            <a:pPr>
              <a:spcBef>
                <a:spcPts val="0"/>
              </a:spcBef>
              <a:buNone/>
            </a:pPr>
            <a:endParaRPr lang="es-ES" sz="2400" b="1" dirty="0" smtClean="0"/>
          </a:p>
          <a:p>
            <a:pPr>
              <a:spcBef>
                <a:spcPts val="0"/>
              </a:spcBef>
            </a:pPr>
            <a:r>
              <a:rPr lang="es-ES" sz="2400" b="1" dirty="0" smtClean="0"/>
              <a:t>Implementos de Seguridad Ocupacional</a:t>
            </a:r>
          </a:p>
          <a:p>
            <a:pPr>
              <a:spcBef>
                <a:spcPts val="0"/>
              </a:spcBef>
              <a:buNone/>
            </a:pPr>
            <a:endParaRPr lang="es-ES" sz="2400" b="1" dirty="0" smtClean="0"/>
          </a:p>
          <a:p>
            <a:pPr>
              <a:spcBef>
                <a:spcPts val="0"/>
              </a:spcBef>
            </a:pPr>
            <a:r>
              <a:rPr lang="es-ES" sz="2400" b="1" dirty="0" smtClean="0"/>
              <a:t>Repuestos de Vehículos</a:t>
            </a:r>
          </a:p>
          <a:p>
            <a:pPr>
              <a:spcBef>
                <a:spcPts val="0"/>
              </a:spcBef>
              <a:buNone/>
            </a:pPr>
            <a:endParaRPr lang="es-ES" sz="2400" b="1" dirty="0" smtClean="0"/>
          </a:p>
          <a:p>
            <a:pPr>
              <a:spcBef>
                <a:spcPts val="0"/>
              </a:spcBef>
            </a:pPr>
            <a:r>
              <a:rPr lang="es-ES" sz="2400" b="1" dirty="0" smtClean="0"/>
              <a:t>Alimentos Secos</a:t>
            </a:r>
          </a:p>
          <a:p>
            <a:pPr>
              <a:spcBef>
                <a:spcPts val="0"/>
              </a:spcBef>
            </a:pPr>
            <a:endParaRPr lang="es-ES" sz="2400" b="1" dirty="0"/>
          </a:p>
          <a:p>
            <a:pPr>
              <a:spcBef>
                <a:spcPts val="0"/>
              </a:spcBef>
            </a:pPr>
            <a:r>
              <a:rPr lang="es-ES" sz="2400" b="1" dirty="0" smtClean="0"/>
              <a:t>Servicios e Implementos de Mantenimiento</a:t>
            </a:r>
          </a:p>
          <a:p>
            <a:pPr>
              <a:spcBef>
                <a:spcPts val="0"/>
              </a:spcBef>
            </a:pPr>
            <a:endParaRPr lang="es-ES" sz="2400" b="1" dirty="0"/>
          </a:p>
          <a:p>
            <a:pPr marL="0" indent="0">
              <a:spcBef>
                <a:spcPts val="0"/>
              </a:spcBef>
              <a:buNone/>
            </a:pPr>
            <a:endParaRPr lang="es-ES" sz="2400" b="1" dirty="0" smtClean="0"/>
          </a:p>
          <a:p>
            <a:pPr>
              <a:spcBef>
                <a:spcPts val="0"/>
              </a:spcBef>
            </a:pPr>
            <a:endParaRPr lang="es-ES" sz="2400" b="1" dirty="0"/>
          </a:p>
          <a:p>
            <a:pPr>
              <a:spcBef>
                <a:spcPts val="0"/>
              </a:spcBef>
            </a:pPr>
            <a:endParaRPr lang="es-ES" sz="2400" b="1" dirty="0" smtClean="0"/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428596" y="71438"/>
            <a:ext cx="7343804" cy="114298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PROVEEDORES DEL CATÁLOGO</a:t>
            </a:r>
            <a:b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</a:br>
            <a: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ELECTRÓNICO</a:t>
            </a:r>
            <a:endParaRPr lang="es-E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785786" y="1214422"/>
          <a:ext cx="742955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7776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143000"/>
          </a:xfrm>
        </p:spPr>
        <p:txBody>
          <a:bodyPr/>
          <a:lstStyle/>
          <a:p>
            <a:pPr algn="l"/>
            <a: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VENTAJAS CATÁLOGO ELECTRÓNICO V2 POR CADA CONVENIO MARCO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14282" y="1643050"/>
            <a:ext cx="1500198" cy="150019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Programar </a:t>
            </a:r>
            <a:r>
              <a:rPr lang="es-PA" sz="1700" b="1" dirty="0" smtClean="0">
                <a:solidFill>
                  <a:schemeClr val="tx1"/>
                </a:solidFill>
              </a:rPr>
              <a:t>catálogo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429256" y="1630908"/>
            <a:ext cx="1643074" cy="157163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 Armar archivo de data de propuestas en Excel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7215206" y="1643050"/>
            <a:ext cx="1643074" cy="157163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Adjudicar, incluir data y Activar el Catálogo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1857356" y="1643050"/>
            <a:ext cx="1643074" cy="157163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Recibir  propuestas y data en Excel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643306" y="1630908"/>
            <a:ext cx="1643074" cy="157163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Revisar Propuestas data en Excel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928662" y="4500570"/>
            <a:ext cx="1571636" cy="135732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Programar catálogo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643174" y="4500570"/>
            <a:ext cx="1714512" cy="135732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Recibir propuestas con data electrónica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4429124" y="4500570"/>
            <a:ext cx="2000264" cy="135732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Revisar y adjudicar Propuestas data  electrónicas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6572264" y="4500570"/>
            <a:ext cx="1643074" cy="135732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Activar el Catálogo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14282" y="1142984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dirty="0" smtClean="0"/>
              <a:t>Antes Catálogo  V1</a:t>
            </a:r>
            <a:endParaRPr lang="es-PA" sz="20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214282" y="410046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dirty="0" smtClean="0"/>
              <a:t>Después Catálogo  V2</a:t>
            </a:r>
            <a:endParaRPr lang="es-PA" sz="2000" b="1" dirty="0"/>
          </a:p>
        </p:txBody>
      </p:sp>
      <p:sp>
        <p:nvSpPr>
          <p:cNvPr id="23" name="22 Abrir llave"/>
          <p:cNvSpPr/>
          <p:nvPr/>
        </p:nvSpPr>
        <p:spPr>
          <a:xfrm rot="16200000">
            <a:off x="4470914" y="-613318"/>
            <a:ext cx="202173" cy="8572561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28596" y="321468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1 mes</a:t>
            </a:r>
            <a:endParaRPr lang="es-PA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643174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3 semanas</a:t>
            </a:r>
            <a:endParaRPr lang="es-PA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500694" y="327398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3 semanas</a:t>
            </a:r>
            <a:endParaRPr lang="es-PA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429520" y="328612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 smtClean="0"/>
              <a:t>1 mes</a:t>
            </a:r>
            <a:endParaRPr lang="es-PA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428992" y="378619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3 meses y 2 semanas</a:t>
            </a:r>
            <a:endParaRPr lang="es-PA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357290" y="584574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2 días</a:t>
            </a:r>
            <a:endParaRPr lang="es-PA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786182" y="5929330"/>
            <a:ext cx="143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3 semanas</a:t>
            </a:r>
            <a:endParaRPr lang="es-PA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572264" y="58578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 smtClean="0"/>
              <a:t>1 día</a:t>
            </a:r>
            <a:endParaRPr lang="es-PA" b="1" dirty="0"/>
          </a:p>
        </p:txBody>
      </p:sp>
      <p:sp>
        <p:nvSpPr>
          <p:cNvPr id="37" name="36 Abrir llave"/>
          <p:cNvSpPr/>
          <p:nvPr/>
        </p:nvSpPr>
        <p:spPr>
          <a:xfrm rot="16200000">
            <a:off x="4399476" y="2887144"/>
            <a:ext cx="130734" cy="6929486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131840" y="638132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 smtClean="0">
                <a:solidFill>
                  <a:srgbClr val="FF0000"/>
                </a:solidFill>
              </a:rPr>
              <a:t>3 semanas y 3 días</a:t>
            </a:r>
            <a:endParaRPr lang="es-PA" sz="2400" b="1" dirty="0">
              <a:solidFill>
                <a:srgbClr val="FF0000"/>
              </a:solidFill>
            </a:endParaRPr>
          </a:p>
        </p:txBody>
      </p:sp>
      <p:sp>
        <p:nvSpPr>
          <p:cNvPr id="41" name="40 Abrir llave"/>
          <p:cNvSpPr/>
          <p:nvPr/>
        </p:nvSpPr>
        <p:spPr>
          <a:xfrm rot="16200000">
            <a:off x="3214692" y="2428851"/>
            <a:ext cx="214317" cy="1785981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42" name="41 Abrir llave"/>
          <p:cNvSpPr/>
          <p:nvPr/>
        </p:nvSpPr>
        <p:spPr>
          <a:xfrm rot="16200000">
            <a:off x="4286262" y="5072060"/>
            <a:ext cx="214317" cy="1785981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VENTAJAS CATÁLOGO ELECTRÓNICO V2 </a:t>
            </a:r>
            <a:r>
              <a:rPr lang="es-P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Administración de Catálogo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28596" y="164305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smtClean="0"/>
              <a:t>Antes Catálogo  V1</a:t>
            </a:r>
            <a:endParaRPr lang="es-PA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072066" y="164305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 smtClean="0"/>
              <a:t>Después Catálogo  V2</a:t>
            </a:r>
            <a:endParaRPr lang="es-PA" sz="20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00034" y="5357826"/>
            <a:ext cx="3286148" cy="85725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DGCP Realizaba los cambios en el catálogo en un máximo de 3 días en promedio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572132" y="3071810"/>
            <a:ext cx="2643206" cy="171451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</a:rPr>
              <a:t>Proveedores  realizan los cambios directamente en el Catálogo Electrónico</a:t>
            </a:r>
          </a:p>
          <a:p>
            <a:pPr algn="ctr"/>
            <a:r>
              <a:rPr lang="es-PA" b="1" dirty="0" smtClean="0">
                <a:solidFill>
                  <a:schemeClr val="tx1"/>
                </a:solidFill>
              </a:rPr>
              <a:t>y queda </a:t>
            </a:r>
            <a:r>
              <a:rPr lang="es-PA" b="1" dirty="0" smtClean="0">
                <a:solidFill>
                  <a:srgbClr val="FF0000"/>
                </a:solidFill>
              </a:rPr>
              <a:t>disponible en tiempo real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71472" y="2143116"/>
            <a:ext cx="3214710" cy="85725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DGCP Recibía nota con los cambios  solicitados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1000100" y="3214686"/>
            <a:ext cx="2071702" cy="85725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Cambios de Precio de Productos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000100" y="4214818"/>
            <a:ext cx="2071702" cy="85725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Activaciones y Desactivaciones de Productos</a:t>
            </a:r>
          </a:p>
        </p:txBody>
      </p:sp>
      <p:sp>
        <p:nvSpPr>
          <p:cNvPr id="22" name="21 Flecha derecha"/>
          <p:cNvSpPr/>
          <p:nvPr/>
        </p:nvSpPr>
        <p:spPr>
          <a:xfrm>
            <a:off x="4429124" y="3571876"/>
            <a:ext cx="785818" cy="85725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es-PA" sz="3600" b="1" dirty="0" smtClean="0"/>
              <a:t>PROCESO DE ADQUISICIÓN CATÁLOGO DE PASAJES AÉREOS </a:t>
            </a:r>
            <a:endParaRPr lang="es-ES" sz="3600" b="1" dirty="0"/>
          </a:p>
        </p:txBody>
      </p:sp>
      <p:pic>
        <p:nvPicPr>
          <p:cNvPr id="4" name="3 Marcador de contenido" descr="LogoPanamaCompra_curv_CS4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37093"/>
            <a:ext cx="1928826" cy="123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500298" y="264318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LLENA UNA PLANTILLA</a:t>
            </a:r>
            <a:endParaRPr lang="es-ES" sz="1600" b="1" dirty="0"/>
          </a:p>
        </p:txBody>
      </p:sp>
      <p:sp>
        <p:nvSpPr>
          <p:cNvPr id="6" name="5 Flecha derecha"/>
          <p:cNvSpPr/>
          <p:nvPr/>
        </p:nvSpPr>
        <p:spPr>
          <a:xfrm>
            <a:off x="2143108" y="1857364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282" y="2669441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ENTRA  AL CATÁLOGO</a:t>
            </a:r>
            <a:endParaRPr lang="es-ES" sz="1600" b="1" dirty="0"/>
          </a:p>
        </p:txBody>
      </p:sp>
      <p:sp>
        <p:nvSpPr>
          <p:cNvPr id="9" name="8 Flecha derecha"/>
          <p:cNvSpPr/>
          <p:nvPr/>
        </p:nvSpPr>
        <p:spPr>
          <a:xfrm>
            <a:off x="4429124" y="1857364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786314" y="264318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ENVÍA INFORMACIÓN A PROVEEDORES</a:t>
            </a:r>
            <a:endParaRPr lang="es-ES" sz="16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143768" y="2643182"/>
            <a:ext cx="200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SE RECIBEN COTIZACIONES</a:t>
            </a:r>
            <a:endParaRPr lang="es-ES" sz="1600" b="1" dirty="0"/>
          </a:p>
        </p:txBody>
      </p:sp>
      <p:sp>
        <p:nvSpPr>
          <p:cNvPr id="16" name="15 Flecha derecha"/>
          <p:cNvSpPr/>
          <p:nvPr/>
        </p:nvSpPr>
        <p:spPr>
          <a:xfrm>
            <a:off x="6858016" y="1857364"/>
            <a:ext cx="500066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2844" y="5286388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ESCOGE PASAJE AÉREO SEGÚN CRITERIOS</a:t>
            </a:r>
            <a:endParaRPr lang="es-ES" sz="1600" b="1" dirty="0"/>
          </a:p>
        </p:txBody>
      </p:sp>
      <p:sp>
        <p:nvSpPr>
          <p:cNvPr id="21" name="20 Flecha derecha"/>
          <p:cNvSpPr/>
          <p:nvPr/>
        </p:nvSpPr>
        <p:spPr>
          <a:xfrm>
            <a:off x="2571736" y="4214818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28926" y="528638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APROBACIÓN EN ENTIDAD</a:t>
            </a:r>
            <a:endParaRPr lang="es-ES" sz="16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5000628" y="528638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APROBACIÓN PRESIDENCIA</a:t>
            </a:r>
            <a:endParaRPr lang="es-ES" sz="16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858016" y="5558869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600" b="1" dirty="0" smtClean="0"/>
              <a:t>PAGO CON TARJETA DE CRÉDITO</a:t>
            </a:r>
            <a:endParaRPr lang="es-ES" sz="16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143768" y="5214950"/>
            <a:ext cx="1857388" cy="3571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rgbClr val="0070C0"/>
                </a:solidFill>
              </a:rPr>
              <a:t>123456789098</a:t>
            </a:r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27" name="26 Flecha derecha"/>
          <p:cNvSpPr/>
          <p:nvPr/>
        </p:nvSpPr>
        <p:spPr>
          <a:xfrm>
            <a:off x="4643438" y="4214818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sp>
        <p:nvSpPr>
          <p:cNvPr id="31" name="30 Flecha derecha"/>
          <p:cNvSpPr/>
          <p:nvPr/>
        </p:nvSpPr>
        <p:spPr>
          <a:xfrm>
            <a:off x="6786578" y="4214818"/>
            <a:ext cx="428628" cy="28575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rgbClr val="0070C0"/>
              </a:solidFill>
            </a:endParaRPr>
          </a:p>
        </p:txBody>
      </p:sp>
      <p:pic>
        <p:nvPicPr>
          <p:cNvPr id="32" name="31 Imagen" descr="185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428736"/>
            <a:ext cx="1505428" cy="1131901"/>
          </a:xfrm>
          <a:prstGeom prst="rect">
            <a:avLst/>
          </a:prstGeom>
        </p:spPr>
      </p:pic>
      <p:pic>
        <p:nvPicPr>
          <p:cNvPr id="1028" name="Picture 4" descr="C:\Documents and Settings\amdiaz\Configuración local\Archivos temporales de Internet\Content.IE5\SIQ7W10D\MC9004338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643314"/>
            <a:ext cx="1642923" cy="1642923"/>
          </a:xfrm>
          <a:prstGeom prst="rect">
            <a:avLst/>
          </a:prstGeom>
          <a:noFill/>
        </p:spPr>
      </p:pic>
      <p:pic>
        <p:nvPicPr>
          <p:cNvPr id="45" name="44 Imagen" descr="debit_mach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3786190"/>
            <a:ext cx="1773926" cy="1357322"/>
          </a:xfrm>
          <a:prstGeom prst="rect">
            <a:avLst/>
          </a:prstGeom>
        </p:spPr>
      </p:pic>
      <p:pic>
        <p:nvPicPr>
          <p:cNvPr id="46" name="45 Imagen" descr="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1142984"/>
            <a:ext cx="1547572" cy="1547572"/>
          </a:xfrm>
          <a:prstGeom prst="rect">
            <a:avLst/>
          </a:prstGeom>
        </p:spPr>
      </p:pic>
      <p:pic>
        <p:nvPicPr>
          <p:cNvPr id="47" name="46 Imagen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0660" y="3429000"/>
            <a:ext cx="1817356" cy="1836420"/>
          </a:xfrm>
          <a:prstGeom prst="rect">
            <a:avLst/>
          </a:prstGeom>
        </p:spPr>
      </p:pic>
      <p:pic>
        <p:nvPicPr>
          <p:cNvPr id="28" name="27 Imagen" descr="port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3357562"/>
            <a:ext cx="1869170" cy="1757020"/>
          </a:xfrm>
          <a:prstGeom prst="rect">
            <a:avLst/>
          </a:prstGeom>
        </p:spPr>
      </p:pic>
      <p:pic>
        <p:nvPicPr>
          <p:cNvPr id="29" name="28 Imagen" descr="EMAIL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9190" y="1071546"/>
            <a:ext cx="1928638" cy="19286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1" grpId="0"/>
      <p:bldP spid="19" grpId="0"/>
      <p:bldP spid="21" grpId="0" animBg="1"/>
      <p:bldP spid="22" grpId="0"/>
      <p:bldP spid="23" grpId="0"/>
      <p:bldP spid="24" grpId="0"/>
      <p:bldP spid="26" grpId="0" animBg="1"/>
      <p:bldP spid="27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7572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Plan de Integración Interinstitucional</a:t>
            </a:r>
            <a:endParaRPr lang="es-P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21" name="0 Imagen" descr="plan de trabajo 2010.JPG"/>
          <p:cNvPicPr/>
          <p:nvPr/>
        </p:nvPicPr>
        <p:blipFill>
          <a:blip r:embed="rId3" cstate="print"/>
          <a:srcRect t="12435"/>
          <a:stretch>
            <a:fillRect/>
          </a:stretch>
        </p:blipFill>
        <p:spPr>
          <a:xfrm>
            <a:off x="0" y="642918"/>
            <a:ext cx="914400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" y="-71438"/>
            <a:ext cx="7072362" cy="857232"/>
          </a:xfrm>
          <a:noFill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PANAMACOMPRA EN NÚMEROS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5686436" cy="5324492"/>
          </a:xfrm>
          <a:noFill/>
        </p:spPr>
        <p:txBody>
          <a:bodyPr>
            <a:normAutofit fontScale="77500" lnSpcReduction="20000"/>
          </a:bodyPr>
          <a:lstStyle/>
          <a:p>
            <a:pPr algn="just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USD 10 mil millones en compras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>
              <a:buClr>
                <a:schemeClr val="tx2"/>
              </a:buClr>
            </a:pPr>
            <a:r>
              <a:rPr lang="es-PA" sz="2600" dirty="0" smtClean="0">
                <a:latin typeface="Arial" charset="0"/>
                <a:cs typeface="Arial" charset="0"/>
              </a:rPr>
              <a:t>543,223</a:t>
            </a:r>
            <a:r>
              <a:rPr lang="es-MX" sz="2600" dirty="0" smtClean="0">
                <a:latin typeface="Arial" charset="0"/>
                <a:cs typeface="Arial" charset="0"/>
              </a:rPr>
              <a:t> actos públicos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48,630 proveedores registrados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Más de 5,799 compradores registrados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USD 323 millones de compras a través de catálogo electrónico. </a:t>
            </a:r>
          </a:p>
          <a:p>
            <a:pPr algn="just" eaLnBrk="1" hangingPunct="1">
              <a:buClr>
                <a:schemeClr val="tx2"/>
              </a:buClr>
              <a:buNone/>
            </a:pPr>
            <a:endParaRPr lang="es-MX" sz="2600" dirty="0" smtClean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Más de 50,000 productos en el Catálogo Electrónico</a:t>
            </a:r>
          </a:p>
          <a:p>
            <a:pPr algn="just" eaLnBrk="1" hangingPunct="1">
              <a:buClr>
                <a:schemeClr val="tx2"/>
              </a:buClr>
            </a:pPr>
            <a:endParaRPr lang="es-MX" sz="2600" dirty="0">
              <a:latin typeface="Arial" charset="0"/>
              <a:cs typeface="Arial" charset="0"/>
            </a:endParaRPr>
          </a:p>
          <a:p>
            <a:pPr algn="just" eaLnBrk="1" hangingPunct="1">
              <a:buClr>
                <a:schemeClr val="tx2"/>
              </a:buClr>
            </a:pPr>
            <a:r>
              <a:rPr lang="es-MX" sz="2600" dirty="0" smtClean="0">
                <a:latin typeface="Arial" charset="0"/>
                <a:cs typeface="Arial" charset="0"/>
              </a:rPr>
              <a:t>99% de Cobertura de la Ley 22 que regula las Contrataciones Públicas</a:t>
            </a:r>
          </a:p>
          <a:p>
            <a:pPr marL="0" indent="0" algn="just" eaLnBrk="1" hangingPunct="1">
              <a:buClr>
                <a:schemeClr val="tx2"/>
              </a:buClr>
              <a:buNone/>
            </a:pPr>
            <a:r>
              <a:rPr lang="es-MX" sz="26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Clr>
                <a:schemeClr val="tx2"/>
              </a:buClr>
              <a:buFont typeface="Georgia" pitchFamily="18" charset="0"/>
              <a:buNone/>
            </a:pPr>
            <a:endParaRPr lang="es-MX" sz="2400" dirty="0" smtClean="0">
              <a:latin typeface="Arial" charset="0"/>
              <a:cs typeface="Arial" charset="0"/>
            </a:endParaRPr>
          </a:p>
          <a:p>
            <a:pPr eaLnBrk="1" hangingPunct="1">
              <a:buClr>
                <a:schemeClr val="tx2"/>
              </a:buClr>
            </a:pPr>
            <a:endParaRPr lang="es-ES" sz="2400" dirty="0" smtClean="0">
              <a:latin typeface="Arial" charset="0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5" y="4357694"/>
            <a:ext cx="1571637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285860"/>
            <a:ext cx="1571636" cy="16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071810"/>
            <a:ext cx="1571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85786" y="1214422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PA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282" y="142852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Licitaciones más importantes </a:t>
            </a:r>
          </a:p>
          <a:p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2010 -2011 </a:t>
            </a:r>
            <a:endParaRPr lang="es-P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12175"/>
              </p:ext>
            </p:extLst>
          </p:nvPr>
        </p:nvGraphicFramePr>
        <p:xfrm>
          <a:off x="428596" y="1428736"/>
          <a:ext cx="4905388" cy="3346920"/>
        </p:xfrm>
        <a:graphic>
          <a:graphicData uri="http://schemas.openxmlformats.org/drawingml/2006/table">
            <a:tbl>
              <a:tblPr/>
              <a:tblGrid>
                <a:gridCol w="3279308"/>
                <a:gridCol w="1626080"/>
              </a:tblGrid>
              <a:tr h="136646">
                <a:tc>
                  <a:txBody>
                    <a:bodyPr/>
                    <a:lstStyle/>
                    <a:p>
                      <a:pPr algn="l" fontAlgn="b"/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Millones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0">
                <a:tc>
                  <a:txBody>
                    <a:bodyPr/>
                    <a:lstStyle/>
                    <a:p>
                      <a:pPr algn="l" rtl="0" fontAlgn="b">
                        <a:buFont typeface="Arial" pitchFamily="34" charset="0"/>
                        <a:buNone/>
                      </a:pPr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Linea</a:t>
                      </a:r>
                      <a:r>
                        <a:rPr lang="es-PA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1 del </a:t>
                      </a:r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Metro 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1,446</a:t>
                      </a: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0">
                <a:tc>
                  <a:txBody>
                    <a:bodyPr/>
                    <a:lstStyle/>
                    <a:p>
                      <a:pPr algn="l" rtl="0" fontAlgn="b">
                        <a:buFont typeface="Arial" pitchFamily="34" charset="0"/>
                        <a:buNone/>
                      </a:pPr>
                      <a:r>
                        <a:rPr lang="es-PA" sz="18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MetroBus</a:t>
                      </a:r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449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0">
                <a:tc>
                  <a:txBody>
                    <a:bodyPr/>
                    <a:lstStyle/>
                    <a:p>
                      <a:pPr algn="l" rtl="0" fontAlgn="b">
                        <a:buFont typeface="Arial" pitchFamily="34" charset="0"/>
                        <a:buNone/>
                      </a:pPr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Reordenamiento</a:t>
                      </a:r>
                      <a:r>
                        <a:rPr lang="es-PA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Vial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1,569</a:t>
                      </a: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0">
                <a:tc>
                  <a:txBody>
                    <a:bodyPr/>
                    <a:lstStyle/>
                    <a:p>
                      <a:pPr algn="l" rtl="0" fontAlgn="b">
                        <a:buFont typeface="Arial" pitchFamily="34" charset="0"/>
                        <a:buNone/>
                      </a:pPr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Ciudad</a:t>
                      </a:r>
                      <a:r>
                        <a:rPr lang="es-PA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Hospitalaria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02">
                <a:tc>
                  <a:txBody>
                    <a:bodyPr/>
                    <a:lstStyle/>
                    <a:p>
                      <a:pPr algn="l" rtl="0" fontAlgn="b">
                        <a:buFont typeface="Arial" pitchFamily="34" charset="0"/>
                        <a:buNone/>
                      </a:pP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Mercados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Periféricos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de la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Cadena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de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frío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238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202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None/>
                      </a:pP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Construcción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de 5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grandes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hospitales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358</a:t>
                      </a: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0">
                <a:tc>
                  <a:txBody>
                    <a:bodyPr/>
                    <a:lstStyle/>
                    <a:p>
                      <a:pPr algn="l" rtl="0" fontAlgn="b">
                        <a:buFont typeface="Arial" pitchFamily="34" charset="0"/>
                        <a:buNone/>
                      </a:pPr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MINSA-CAPSI “20 Hospitales</a:t>
                      </a:r>
                      <a:r>
                        <a:rPr lang="es-PA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nivel intermedio</a:t>
                      </a:r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”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0">
                <a:tc>
                  <a:txBody>
                    <a:bodyPr/>
                    <a:lstStyle/>
                    <a:p>
                      <a:pPr algn="l" rtl="0" fontAlgn="b">
                        <a:buFont typeface="Arial" pitchFamily="34" charset="0"/>
                        <a:buNone/>
                      </a:pPr>
                      <a:r>
                        <a:rPr lang="es-PA" sz="1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Aeropuertos Internacionales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105</a:t>
                      </a:r>
                      <a:endParaRPr lang="es-PA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20" marR="6120" marT="6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6978" name="Picture 2" descr="C:\Users\esanchez\Pictures\FOTOS USADAS DE LA MEGA FERIA\Actos Públicos\Metro de Pan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714356"/>
            <a:ext cx="2876379" cy="1666867"/>
          </a:xfrm>
          <a:prstGeom prst="rect">
            <a:avLst/>
          </a:prstGeom>
          <a:noFill/>
        </p:spPr>
      </p:pic>
      <p:pic>
        <p:nvPicPr>
          <p:cNvPr id="126979" name="Picture 3" descr="C:\Users\esanchez\Pictures\FOTOS USADAS DE LA MEGA FERIA\Actos Públicos\El Metro 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00306"/>
            <a:ext cx="2857520" cy="1716706"/>
          </a:xfrm>
          <a:prstGeom prst="rect">
            <a:avLst/>
          </a:prstGeom>
          <a:noFill/>
        </p:spPr>
      </p:pic>
      <p:pic>
        <p:nvPicPr>
          <p:cNvPr id="126983" name="Picture 7" descr="http://www.presidencia.gob.pa/admin/gal/1747/IMG_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5"/>
            <a:ext cx="2857520" cy="1906005"/>
          </a:xfrm>
          <a:prstGeom prst="rect">
            <a:avLst/>
          </a:prstGeom>
          <a:noFill/>
        </p:spPr>
      </p:pic>
      <p:pic>
        <p:nvPicPr>
          <p:cNvPr id="14" name="Picture 13" descr="C:\Users\bsuira.DGCP\Desktop\Untitled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013176"/>
            <a:ext cx="2724850" cy="1316672"/>
          </a:xfrm>
          <a:prstGeom prst="rect">
            <a:avLst/>
          </a:prstGeom>
          <a:noFill/>
        </p:spPr>
      </p:pic>
      <p:pic>
        <p:nvPicPr>
          <p:cNvPr id="15" name="6 Imagen" descr="LogoPanamaCompra_curv_CS4_FINAL.jpg"/>
          <p:cNvPicPr>
            <a:picLocks noChangeAspect="1"/>
          </p:cNvPicPr>
          <p:nvPr/>
        </p:nvPicPr>
        <p:blipFill>
          <a:blip r:embed="rId6" cstate="print"/>
          <a:srcRect l="4545" t="8661" r="4545" b="13090"/>
          <a:stretch>
            <a:fillRect/>
          </a:stretch>
        </p:blipFill>
        <p:spPr>
          <a:xfrm>
            <a:off x="395536" y="5013176"/>
            <a:ext cx="1944216" cy="1152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237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suira.DGCP\Desktop\Untitled-1.png"/>
          <p:cNvPicPr>
            <a:picLocks noChangeAspect="1" noChangeArrowheads="1"/>
          </p:cNvPicPr>
          <p:nvPr/>
        </p:nvPicPr>
        <p:blipFill>
          <a:blip r:embed="rId2" cstate="print"/>
          <a:srcRect b="934"/>
          <a:stretch>
            <a:fillRect/>
          </a:stretch>
        </p:blipFill>
        <p:spPr bwMode="auto">
          <a:xfrm>
            <a:off x="3214678" y="714356"/>
            <a:ext cx="5929322" cy="5429288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443814" cy="500066"/>
          </a:xfrm>
          <a:noFill/>
        </p:spPr>
        <p:txBody>
          <a:bodyPr>
            <a:noAutofit/>
          </a:bodyPr>
          <a:lstStyle/>
          <a:p>
            <a:pPr algn="l"/>
            <a:r>
              <a:rPr lang="es-ES_tradnl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¡Gracias por su atención!</a:t>
            </a:r>
            <a:endParaRPr lang="es-E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79512" y="4869160"/>
            <a:ext cx="5929313" cy="1712913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s-PA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Eldis Iván Sánchez 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s-PA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Director General de Contrataciones Públicas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s-PA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esanchez@panamacompra.gob.pa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s-PA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s-PA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s-P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endParaRPr kumimoji="0" lang="es-P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H:\PanamaCompra\PmaCompras_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007941" cy="3015182"/>
          </a:xfrm>
          <a:prstGeom prst="rect">
            <a:avLst/>
          </a:prstGeom>
          <a:noFill/>
        </p:spPr>
      </p:pic>
      <p:pic>
        <p:nvPicPr>
          <p:cNvPr id="9" name="6 Imagen" descr="LogoPanamaCompra_curv_CS4_FINAL.jpg"/>
          <p:cNvPicPr>
            <a:picLocks noChangeAspect="1"/>
          </p:cNvPicPr>
          <p:nvPr/>
        </p:nvPicPr>
        <p:blipFill>
          <a:blip r:embed="rId4" cstate="print"/>
          <a:srcRect l="4545" t="8661" r="4545" b="13090"/>
          <a:stretch>
            <a:fillRect/>
          </a:stretch>
        </p:blipFill>
        <p:spPr>
          <a:xfrm>
            <a:off x="5868144" y="260648"/>
            <a:ext cx="1944216" cy="1152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1357335" y="5143512"/>
            <a:ext cx="6429375" cy="707886"/>
          </a:xfrm>
          <a:prstGeom prst="rect">
            <a:avLst/>
          </a:prstGeom>
          <a:noFill/>
          <a:ln w="6350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dirty="0"/>
              <a:t>Transparencia </a:t>
            </a:r>
            <a:r>
              <a:rPr lang="es-ES" sz="1600" b="1" dirty="0"/>
              <a:t>+ </a:t>
            </a:r>
            <a:r>
              <a:rPr lang="es-ES" sz="1600" dirty="0"/>
              <a:t>Eficiencia </a:t>
            </a:r>
            <a:r>
              <a:rPr lang="es-ES" sz="1600" b="1" dirty="0"/>
              <a:t>+ </a:t>
            </a:r>
            <a:r>
              <a:rPr lang="es-ES" sz="1600" dirty="0"/>
              <a:t>Ahorro </a:t>
            </a:r>
            <a:r>
              <a:rPr lang="es-ES" sz="1600" b="1" dirty="0"/>
              <a:t>+ </a:t>
            </a:r>
            <a:r>
              <a:rPr lang="es-ES" sz="1600" dirty="0"/>
              <a:t>Vigilancia </a:t>
            </a:r>
            <a:r>
              <a:rPr lang="es-ES" sz="1600" dirty="0" smtClean="0"/>
              <a:t>ciudadana</a:t>
            </a:r>
          </a:p>
          <a:p>
            <a:pPr algn="ctr">
              <a:spcBef>
                <a:spcPct val="50000"/>
              </a:spcBef>
            </a:pPr>
            <a:r>
              <a:rPr lang="es-MX" sz="1600" dirty="0" smtClean="0"/>
              <a:t>Funcionalidades de e-GP</a:t>
            </a:r>
            <a:endParaRPr lang="es-ES" sz="1600" dirty="0"/>
          </a:p>
        </p:txBody>
      </p:sp>
      <p:sp>
        <p:nvSpPr>
          <p:cNvPr id="11278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22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PA" sz="3200" dirty="0" err="1" smtClean="0"/>
              <a:t>PanamaCompra</a:t>
            </a:r>
            <a:r>
              <a:rPr lang="es-PA" sz="3200" dirty="0" smtClean="0"/>
              <a:t> v2</a:t>
            </a:r>
          </a:p>
        </p:txBody>
      </p:sp>
      <p:grpSp>
        <p:nvGrpSpPr>
          <p:cNvPr id="2" name="19 Grupo"/>
          <p:cNvGrpSpPr/>
          <p:nvPr/>
        </p:nvGrpSpPr>
        <p:grpSpPr>
          <a:xfrm>
            <a:off x="928662" y="928670"/>
            <a:ext cx="7215187" cy="4071966"/>
            <a:chOff x="1071563" y="1698625"/>
            <a:chExt cx="7215187" cy="4071966"/>
          </a:xfrm>
        </p:grpSpPr>
        <p:sp>
          <p:nvSpPr>
            <p:cNvPr id="11266" name="Text Box 11"/>
            <p:cNvSpPr txBox="1">
              <a:spLocks noChangeArrowheads="1"/>
            </p:cNvSpPr>
            <p:nvPr/>
          </p:nvSpPr>
          <p:spPr bwMode="auto">
            <a:xfrm>
              <a:off x="2500313" y="1957387"/>
              <a:ext cx="3857662" cy="10271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dirty="0">
                  <a:latin typeface="Arial Black" pitchFamily="34" charset="0"/>
                </a:rPr>
                <a:t>PanamaCompra </a:t>
              </a:r>
            </a:p>
            <a:p>
              <a:pPr algn="ctr">
                <a:spcBef>
                  <a:spcPct val="50000"/>
                </a:spcBef>
              </a:pPr>
              <a:r>
                <a:rPr lang="es-MX" sz="2400" b="1" dirty="0">
                  <a:latin typeface="Arial Black" pitchFamily="34" charset="0"/>
                </a:rPr>
                <a:t>Comercio Electrónico</a:t>
              </a:r>
              <a:endParaRPr lang="es-ES" sz="2400" b="1" dirty="0">
                <a:latin typeface="Arial Black" pitchFamily="34" charset="0"/>
              </a:endParaRPr>
            </a:p>
          </p:txBody>
        </p:sp>
        <p:sp>
          <p:nvSpPr>
            <p:cNvPr id="11267" name="Text Box 12"/>
            <p:cNvSpPr txBox="1">
              <a:spLocks noChangeArrowheads="1"/>
            </p:cNvSpPr>
            <p:nvPr/>
          </p:nvSpPr>
          <p:spPr bwMode="auto">
            <a:xfrm>
              <a:off x="2465388" y="2857500"/>
              <a:ext cx="4321175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Modernización de la plataforma tecnológica</a:t>
              </a:r>
              <a:r>
                <a:rPr lang="es-ES"/>
                <a:t> </a:t>
              </a:r>
            </a:p>
          </p:txBody>
        </p:sp>
        <p:sp>
          <p:nvSpPr>
            <p:cNvPr id="11268" name="Text Box 13"/>
            <p:cNvSpPr txBox="1">
              <a:spLocks noChangeArrowheads="1"/>
            </p:cNvSpPr>
            <p:nvPr/>
          </p:nvSpPr>
          <p:spPr bwMode="auto">
            <a:xfrm>
              <a:off x="1500188" y="4071938"/>
              <a:ext cx="2736850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Buscador de información</a:t>
              </a:r>
            </a:p>
          </p:txBody>
        </p:sp>
        <p:sp>
          <p:nvSpPr>
            <p:cNvPr id="11269" name="Text Box 14"/>
            <p:cNvSpPr txBox="1">
              <a:spLocks noChangeArrowheads="1"/>
            </p:cNvSpPr>
            <p:nvPr/>
          </p:nvSpPr>
          <p:spPr bwMode="auto">
            <a:xfrm>
              <a:off x="5214938" y="3286125"/>
              <a:ext cx="2428875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Registro de proponentes </a:t>
              </a:r>
            </a:p>
          </p:txBody>
        </p:sp>
        <p:sp>
          <p:nvSpPr>
            <p:cNvPr id="11270" name="Text Box 15"/>
            <p:cNvSpPr txBox="1">
              <a:spLocks noChangeArrowheads="1"/>
            </p:cNvSpPr>
            <p:nvPr/>
          </p:nvSpPr>
          <p:spPr bwMode="auto">
            <a:xfrm>
              <a:off x="1428750" y="3714750"/>
              <a:ext cx="273685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>
                  <a:solidFill>
                    <a:srgbClr val="FFFF00"/>
                  </a:solidFill>
                </a:rPr>
                <a:t>Firmas electrónicas </a:t>
              </a:r>
            </a:p>
          </p:txBody>
        </p:sp>
        <p:sp>
          <p:nvSpPr>
            <p:cNvPr id="11271" name="Oval 20"/>
            <p:cNvSpPr>
              <a:spLocks noChangeArrowheads="1"/>
            </p:cNvSpPr>
            <p:nvPr/>
          </p:nvSpPr>
          <p:spPr bwMode="auto">
            <a:xfrm>
              <a:off x="2071695" y="1698625"/>
              <a:ext cx="4786345" cy="1714512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Text Box 22"/>
            <p:cNvSpPr txBox="1">
              <a:spLocks noChangeArrowheads="1"/>
            </p:cNvSpPr>
            <p:nvPr/>
          </p:nvSpPr>
          <p:spPr bwMode="auto">
            <a:xfrm>
              <a:off x="5910263" y="3643313"/>
              <a:ext cx="2376487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Ofertas por Internet</a:t>
              </a:r>
              <a:endParaRPr lang="es-ES"/>
            </a:p>
          </p:txBody>
        </p:sp>
        <p:sp>
          <p:nvSpPr>
            <p:cNvPr id="11273" name="Oval 21"/>
            <p:cNvSpPr>
              <a:spLocks noChangeArrowheads="1"/>
            </p:cNvSpPr>
            <p:nvPr/>
          </p:nvSpPr>
          <p:spPr bwMode="auto">
            <a:xfrm>
              <a:off x="1071563" y="1698625"/>
              <a:ext cx="6929486" cy="4071966"/>
            </a:xfrm>
            <a:prstGeom prst="ellipse">
              <a:avLst/>
            </a:prstGeom>
            <a:noFill/>
            <a:ln w="9525" algn="ctr">
              <a:solidFill>
                <a:srgbClr val="00008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Text Box 15"/>
            <p:cNvSpPr txBox="1">
              <a:spLocks noChangeArrowheads="1"/>
            </p:cNvSpPr>
            <p:nvPr/>
          </p:nvSpPr>
          <p:spPr bwMode="auto">
            <a:xfrm>
              <a:off x="1692275" y="3357563"/>
              <a:ext cx="2522538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Documentos electrónicos </a:t>
              </a:r>
            </a:p>
          </p:txBody>
        </p:sp>
        <p:sp>
          <p:nvSpPr>
            <p:cNvPr id="11275" name="Text Box 15"/>
            <p:cNvSpPr txBox="1">
              <a:spLocks noChangeArrowheads="1"/>
            </p:cNvSpPr>
            <p:nvPr/>
          </p:nvSpPr>
          <p:spPr bwMode="auto">
            <a:xfrm>
              <a:off x="3571875" y="3643313"/>
              <a:ext cx="2357438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/>
                <a:t>Mensajería electrónica</a:t>
              </a:r>
            </a:p>
          </p:txBody>
        </p:sp>
        <p:sp>
          <p:nvSpPr>
            <p:cNvPr id="11277" name="Text Box 12"/>
            <p:cNvSpPr txBox="1">
              <a:spLocks noChangeArrowheads="1"/>
            </p:cNvSpPr>
            <p:nvPr/>
          </p:nvSpPr>
          <p:spPr bwMode="auto">
            <a:xfrm>
              <a:off x="4000500" y="4903788"/>
              <a:ext cx="3000375" cy="584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dirty="0">
                  <a:solidFill>
                    <a:srgbClr val="FFFF00"/>
                  </a:solidFill>
                </a:rPr>
                <a:t>Integración con otros sistemas </a:t>
              </a:r>
            </a:p>
            <a:p>
              <a:pPr algn="ctr"/>
              <a:r>
                <a:rPr lang="es-ES" sz="1600" dirty="0">
                  <a:solidFill>
                    <a:srgbClr val="FFFF00"/>
                  </a:solidFill>
                </a:rPr>
                <a:t>de gestión pública</a:t>
              </a:r>
              <a:endParaRPr lang="es-ES" dirty="0">
                <a:solidFill>
                  <a:srgbClr val="FFFF00"/>
                </a:solidFill>
              </a:endParaRPr>
            </a:p>
          </p:txBody>
        </p: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5286375" y="4000500"/>
              <a:ext cx="2736850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>
                  <a:solidFill>
                    <a:srgbClr val="FFFF00"/>
                  </a:solidFill>
                </a:rPr>
                <a:t>Pagos electrónicos</a:t>
              </a:r>
            </a:p>
          </p:txBody>
        </p:sp>
        <p:sp>
          <p:nvSpPr>
            <p:cNvPr id="11280" name="Text Box 15"/>
            <p:cNvSpPr txBox="1">
              <a:spLocks noChangeArrowheads="1"/>
            </p:cNvSpPr>
            <p:nvPr/>
          </p:nvSpPr>
          <p:spPr bwMode="auto">
            <a:xfrm>
              <a:off x="1692275" y="4448175"/>
              <a:ext cx="2165350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>
                  <a:solidFill>
                    <a:srgbClr val="FFFF00"/>
                  </a:solidFill>
                </a:rPr>
                <a:t>Órdenes de Compra</a:t>
              </a:r>
            </a:p>
          </p:txBody>
        </p:sp>
        <p:sp>
          <p:nvSpPr>
            <p:cNvPr id="11281" name="Text Box 15"/>
            <p:cNvSpPr txBox="1">
              <a:spLocks noChangeArrowheads="1"/>
            </p:cNvSpPr>
            <p:nvPr/>
          </p:nvSpPr>
          <p:spPr bwMode="auto">
            <a:xfrm>
              <a:off x="3978275" y="4305300"/>
              <a:ext cx="2522538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Catálogos electrónicos </a:t>
              </a:r>
            </a:p>
          </p:txBody>
        </p:sp>
        <p:sp>
          <p:nvSpPr>
            <p:cNvPr id="11282" name="Text Box 15"/>
            <p:cNvSpPr txBox="1">
              <a:spLocks noChangeArrowheads="1"/>
            </p:cNvSpPr>
            <p:nvPr/>
          </p:nvSpPr>
          <p:spPr bwMode="auto">
            <a:xfrm>
              <a:off x="4835525" y="4591050"/>
              <a:ext cx="2522538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/>
                <a:t>Inteligencia de Negocios </a:t>
              </a:r>
            </a:p>
          </p:txBody>
        </p:sp>
        <p:sp>
          <p:nvSpPr>
            <p:cNvPr id="11283" name="Text Box 15"/>
            <p:cNvSpPr txBox="1">
              <a:spLocks noChangeArrowheads="1"/>
            </p:cNvSpPr>
            <p:nvPr/>
          </p:nvSpPr>
          <p:spPr bwMode="auto">
            <a:xfrm>
              <a:off x="1906588" y="4805363"/>
              <a:ext cx="2165350" cy="3381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dirty="0">
                  <a:solidFill>
                    <a:srgbClr val="FFFF00"/>
                  </a:solidFill>
                </a:rPr>
                <a:t>Gestión de Contratos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A" dirty="0" smtClean="0">
                <a:latin typeface="Corbel" pitchFamily="34" charset="0"/>
              </a:rPr>
              <a:t>Mejoras notorias al sistema</a:t>
            </a:r>
            <a:endParaRPr lang="es-PA" dirty="0">
              <a:latin typeface="Corbel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type="clipArt" sz="half" idx="1"/>
          </p:nvPr>
        </p:nvGraphicFramePr>
        <p:xfrm>
          <a:off x="4932040" y="1052736"/>
          <a:ext cx="3581400" cy="44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1" name="9 Marcador de texto"/>
          <p:cNvSpPr>
            <a:spLocks noGrp="1"/>
          </p:cNvSpPr>
          <p:nvPr>
            <p:ph type="body" sz="half" idx="2"/>
          </p:nvPr>
        </p:nvSpPr>
        <p:spPr>
          <a:xfrm>
            <a:off x="500034" y="785794"/>
            <a:ext cx="4038600" cy="5026025"/>
          </a:xfrm>
        </p:spPr>
        <p:txBody>
          <a:bodyPr>
            <a:normAutofit fontScale="85000" lnSpcReduction="20000"/>
          </a:bodyPr>
          <a:lstStyle/>
          <a:p>
            <a:endParaRPr lang="es-PA" sz="2800" dirty="0" smtClean="0">
              <a:latin typeface="Corbel" pitchFamily="34" charset="0"/>
            </a:endParaRPr>
          </a:p>
          <a:p>
            <a:r>
              <a:rPr lang="es-PA" sz="2800" dirty="0" smtClean="0">
                <a:latin typeface="Corbel" pitchFamily="34" charset="0"/>
              </a:rPr>
              <a:t>Nuevos procedimientos ágiles e innovadores</a:t>
            </a:r>
          </a:p>
          <a:p>
            <a:pPr>
              <a:buNone/>
            </a:pPr>
            <a:endParaRPr lang="es-PA" sz="2800" dirty="0" smtClean="0">
              <a:latin typeface="Corbel" pitchFamily="34" charset="0"/>
            </a:endParaRPr>
          </a:p>
          <a:p>
            <a:r>
              <a:rPr lang="es-PA" sz="2800" dirty="0" smtClean="0">
                <a:latin typeface="Corbel" pitchFamily="34" charset="0"/>
              </a:rPr>
              <a:t>Notificaciones y propuestas electrónicas</a:t>
            </a:r>
          </a:p>
          <a:p>
            <a:endParaRPr lang="es-PA" sz="2800" dirty="0" smtClean="0">
              <a:latin typeface="Corbel" pitchFamily="34" charset="0"/>
            </a:endParaRPr>
          </a:p>
          <a:p>
            <a:r>
              <a:rPr lang="es-PA" sz="2800" dirty="0" smtClean="0">
                <a:latin typeface="Corbel" pitchFamily="34" charset="0"/>
              </a:rPr>
              <a:t>Compras por catálogo</a:t>
            </a:r>
          </a:p>
          <a:p>
            <a:endParaRPr lang="es-PA" sz="2800" dirty="0">
              <a:latin typeface="Corbel" pitchFamily="34" charset="0"/>
            </a:endParaRPr>
          </a:p>
          <a:p>
            <a:r>
              <a:rPr lang="es-PA" sz="2800" dirty="0" smtClean="0">
                <a:latin typeface="Corbel" pitchFamily="34" charset="0"/>
              </a:rPr>
              <a:t>Administración electrónica del catálogo</a:t>
            </a:r>
          </a:p>
          <a:p>
            <a:endParaRPr lang="es-PA" sz="2800" dirty="0" smtClean="0">
              <a:latin typeface="Corbel" pitchFamily="34" charset="0"/>
            </a:endParaRPr>
          </a:p>
          <a:p>
            <a:r>
              <a:rPr lang="es-PA" sz="2800" dirty="0" smtClean="0">
                <a:latin typeface="Corbel" pitchFamily="34" charset="0"/>
              </a:rPr>
              <a:t>Registro electrónico de proponentes.</a:t>
            </a:r>
          </a:p>
        </p:txBody>
      </p:sp>
    </p:spTree>
  </p:cSld>
  <p:clrMapOvr>
    <a:masterClrMapping/>
  </p:clrMapOvr>
  <p:transition xmlns:p14="http://schemas.microsoft.com/office/powerpoint/2010/main" spd="med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357166"/>
            <a:ext cx="7643834" cy="69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ahorro significativo en tiempo de administración (33-59 días)</a:t>
            </a:r>
            <a:endParaRPr kumimoji="0" lang="es-P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8"/>
          <p:cNvGraphicFramePr>
            <a:graphicFrameLocks noGrp="1" noChangeAspect="1"/>
          </p:cNvGraphicFramePr>
          <p:nvPr/>
        </p:nvGraphicFramePr>
        <p:xfrm>
          <a:off x="1035496" y="1943001"/>
          <a:ext cx="8001000" cy="407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Worksheet" r:id="rId4" imgW="6915184" imgH="3524385" progId="Excel.Sheet.8">
                  <p:embed/>
                </p:oleObj>
              </mc:Choice>
              <mc:Fallback>
                <p:oleObj name="Worksheet" r:id="rId4" imgW="6915184" imgH="3524385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496" y="1943001"/>
                        <a:ext cx="8001000" cy="407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83568" y="1628800"/>
            <a:ext cx="4785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ES" sz="1200" dirty="0">
                <a:cs typeface="Times New Roman" pitchFamily="18" charset="0"/>
              </a:rPr>
              <a:t>Tiempos asignados para la ejecución de circuitos de compras </a:t>
            </a:r>
          </a:p>
          <a:p>
            <a:pPr eaLnBrk="0" hangingPunct="0"/>
            <a:r>
              <a:rPr lang="es-ES" sz="1200" dirty="0">
                <a:cs typeface="Times New Roman" pitchFamily="18" charset="0"/>
              </a:rPr>
              <a:t>[Días]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2910" y="5857892"/>
            <a:ext cx="67687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dirty="0" smtClean="0"/>
              <a:t>Fuente: Quick </a:t>
            </a:r>
            <a:r>
              <a:rPr lang="es-PA" sz="900" dirty="0" err="1" smtClean="0"/>
              <a:t>gains</a:t>
            </a:r>
            <a:r>
              <a:rPr lang="es-PA" sz="900" dirty="0" smtClean="0"/>
              <a:t> 2010.</a:t>
            </a:r>
            <a:endParaRPr lang="es-PA" sz="900" dirty="0"/>
          </a:p>
        </p:txBody>
      </p:sp>
      <p:sp>
        <p:nvSpPr>
          <p:cNvPr id="7" name="AutoShape 11"/>
          <p:cNvSpPr>
            <a:spLocks/>
          </p:cNvSpPr>
          <p:nvPr/>
        </p:nvSpPr>
        <p:spPr bwMode="auto">
          <a:xfrm>
            <a:off x="2237643" y="3703639"/>
            <a:ext cx="133350" cy="1150937"/>
          </a:xfrm>
          <a:prstGeom prst="rightBrace">
            <a:avLst>
              <a:gd name="adj1" fmla="val 66392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438400" y="4135438"/>
            <a:ext cx="39858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>
            <a:spAutoFit/>
          </a:bodyPr>
          <a:lstStyle/>
          <a:p>
            <a:r>
              <a:rPr lang="es-ES" sz="1200">
                <a:cs typeface="Times New Roman" pitchFamily="18" charset="0"/>
              </a:rPr>
              <a:t>59 días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720613" y="3703638"/>
            <a:ext cx="39858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>
            <a:spAutoFit/>
          </a:bodyPr>
          <a:lstStyle/>
          <a:p>
            <a:r>
              <a:rPr lang="es-ES" sz="1200">
                <a:cs typeface="Times New Roman" pitchFamily="18" charset="0"/>
              </a:rPr>
              <a:t>54 días</a:t>
            </a:r>
          </a:p>
        </p:txBody>
      </p:sp>
      <p:sp>
        <p:nvSpPr>
          <p:cNvPr id="10" name="AutoShape 16"/>
          <p:cNvSpPr>
            <a:spLocks/>
          </p:cNvSpPr>
          <p:nvPr/>
        </p:nvSpPr>
        <p:spPr bwMode="auto">
          <a:xfrm>
            <a:off x="3521322" y="3368675"/>
            <a:ext cx="133350" cy="1150938"/>
          </a:xfrm>
          <a:prstGeom prst="rightBrace">
            <a:avLst>
              <a:gd name="adj1" fmla="val 66392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717075" y="3606800"/>
            <a:ext cx="39858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>
            <a:spAutoFit/>
          </a:bodyPr>
          <a:lstStyle/>
          <a:p>
            <a:r>
              <a:rPr lang="es-ES" sz="1200" dirty="0">
                <a:cs typeface="Times New Roman" pitchFamily="18" charset="0"/>
              </a:rPr>
              <a:t>46 días</a:t>
            </a:r>
          </a:p>
        </p:txBody>
      </p:sp>
      <p:sp>
        <p:nvSpPr>
          <p:cNvPr id="12" name="AutoShape 18"/>
          <p:cNvSpPr>
            <a:spLocks/>
          </p:cNvSpPr>
          <p:nvPr/>
        </p:nvSpPr>
        <p:spPr bwMode="auto">
          <a:xfrm>
            <a:off x="4541230" y="3368676"/>
            <a:ext cx="109904" cy="911225"/>
          </a:xfrm>
          <a:prstGeom prst="rightBrace">
            <a:avLst>
              <a:gd name="adj1" fmla="val 63778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215074" y="3643314"/>
            <a:ext cx="39858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>
            <a:spAutoFit/>
          </a:bodyPr>
          <a:lstStyle/>
          <a:p>
            <a:r>
              <a:rPr lang="es-ES" sz="1200" dirty="0">
                <a:cs typeface="Times New Roman" pitchFamily="18" charset="0"/>
              </a:rPr>
              <a:t>46 días</a:t>
            </a:r>
          </a:p>
        </p:txBody>
      </p:sp>
      <p:sp>
        <p:nvSpPr>
          <p:cNvPr id="14" name="AutoShape 20"/>
          <p:cNvSpPr>
            <a:spLocks/>
          </p:cNvSpPr>
          <p:nvPr/>
        </p:nvSpPr>
        <p:spPr bwMode="auto">
          <a:xfrm>
            <a:off x="6000760" y="3286124"/>
            <a:ext cx="196362" cy="911225"/>
          </a:xfrm>
          <a:prstGeom prst="rightBrace">
            <a:avLst>
              <a:gd name="adj1" fmla="val 35697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PA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7358082" y="3071810"/>
            <a:ext cx="39858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>
            <a:spAutoFit/>
          </a:bodyPr>
          <a:lstStyle/>
          <a:p>
            <a:r>
              <a:rPr lang="es-ES" sz="1200" dirty="0">
                <a:cs typeface="Times New Roman" pitchFamily="18" charset="0"/>
              </a:rPr>
              <a:t>33 días</a:t>
            </a:r>
          </a:p>
        </p:txBody>
      </p:sp>
      <p:sp>
        <p:nvSpPr>
          <p:cNvPr id="16" name="AutoShape 22"/>
          <p:cNvSpPr>
            <a:spLocks/>
          </p:cNvSpPr>
          <p:nvPr/>
        </p:nvSpPr>
        <p:spPr bwMode="auto">
          <a:xfrm>
            <a:off x="7215206" y="3000372"/>
            <a:ext cx="131885" cy="647700"/>
          </a:xfrm>
          <a:prstGeom prst="rightBrace">
            <a:avLst>
              <a:gd name="adj1" fmla="val 37778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P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34" y="0"/>
            <a:ext cx="7729566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Proveedores de Gobierno</a:t>
            </a:r>
            <a:endParaRPr kumimoji="0" lang="es-P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43702" y="578645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Total 48,630</a:t>
            </a:r>
            <a:endParaRPr lang="es-PA" b="1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1000100" y="1000108"/>
          <a:ext cx="742955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29923" y="0"/>
            <a:ext cx="750095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defRPr/>
            </a:pPr>
            <a:r>
              <a:rPr lang="es-P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PROPUESTAS PAPEL VS VIA INTERNET</a:t>
            </a:r>
            <a:endParaRPr lang="es-P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5357826"/>
            <a:ext cx="8501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Desde</a:t>
            </a:r>
            <a:r>
              <a:rPr lang="en-US" sz="2600" dirty="0" smtClean="0"/>
              <a:t> la </a:t>
            </a:r>
            <a:r>
              <a:rPr lang="en-US" sz="2600" dirty="0" err="1" smtClean="0"/>
              <a:t>implementación</a:t>
            </a:r>
            <a:r>
              <a:rPr lang="en-US" sz="2600" dirty="0" smtClean="0"/>
              <a:t> de </a:t>
            </a:r>
            <a:r>
              <a:rPr lang="en-US" sz="2600" dirty="0" err="1" smtClean="0"/>
              <a:t>PanamaCompra</a:t>
            </a:r>
            <a:r>
              <a:rPr lang="en-US" sz="2600" dirty="0" smtClean="0"/>
              <a:t> V2 se </a:t>
            </a:r>
            <a:r>
              <a:rPr lang="en-US" sz="2600" dirty="0" err="1" smtClean="0"/>
              <a:t>incrementó</a:t>
            </a:r>
            <a:r>
              <a:rPr lang="en-US" sz="2600" dirty="0" smtClean="0"/>
              <a:t> el </a:t>
            </a:r>
            <a:r>
              <a:rPr lang="en-US" sz="2600" dirty="0" err="1" smtClean="0"/>
              <a:t>número</a:t>
            </a:r>
            <a:r>
              <a:rPr lang="en-US" sz="2600" dirty="0" smtClean="0"/>
              <a:t> de </a:t>
            </a:r>
            <a:r>
              <a:rPr lang="en-US" sz="2600" dirty="0" err="1" smtClean="0"/>
              <a:t>propuestas</a:t>
            </a:r>
            <a:r>
              <a:rPr lang="en-US" sz="2600" dirty="0" smtClean="0"/>
              <a:t> de 3 a 8 </a:t>
            </a:r>
            <a:r>
              <a:rPr lang="en-US" sz="2600" dirty="0" err="1" smtClean="0"/>
              <a:t>por</a:t>
            </a:r>
            <a:r>
              <a:rPr lang="en-US" sz="2600" dirty="0" smtClean="0"/>
              <a:t> </a:t>
            </a:r>
            <a:r>
              <a:rPr lang="en-US" sz="2600" dirty="0" err="1" smtClean="0"/>
              <a:t>acto</a:t>
            </a:r>
            <a:endParaRPr lang="es-PA" sz="2600" dirty="0"/>
          </a:p>
        </p:txBody>
      </p:sp>
      <p:sp>
        <p:nvSpPr>
          <p:cNvPr id="9" name="5 CuadroTexto"/>
          <p:cNvSpPr txBox="1"/>
          <p:nvPr/>
        </p:nvSpPr>
        <p:spPr>
          <a:xfrm>
            <a:off x="1691680" y="4365104"/>
            <a:ext cx="115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A" sz="1800" dirty="0" smtClean="0"/>
              <a:t>141,886</a:t>
            </a:r>
            <a:endParaRPr lang="es-PA" sz="1800" dirty="0">
              <a:solidFill>
                <a:schemeClr val="tx1"/>
              </a:solidFill>
            </a:endParaRPr>
          </a:p>
        </p:txBody>
      </p:sp>
      <p:sp>
        <p:nvSpPr>
          <p:cNvPr id="10" name="5 CuadroTexto"/>
          <p:cNvSpPr txBox="1"/>
          <p:nvPr/>
        </p:nvSpPr>
        <p:spPr>
          <a:xfrm>
            <a:off x="6012160" y="2060848"/>
            <a:ext cx="9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PA" sz="1800" dirty="0" smtClean="0"/>
              <a:t>25,501</a:t>
            </a:r>
            <a:endParaRPr lang="es-PA" sz="1800" dirty="0"/>
          </a:p>
        </p:txBody>
      </p:sp>
      <p:graphicFrame>
        <p:nvGraphicFramePr>
          <p:cNvPr id="12" name="3 Gráfico"/>
          <p:cNvGraphicFramePr/>
          <p:nvPr>
            <p:extLst>
              <p:ext uri="{D42A27DB-BD31-4B8C-83A1-F6EECF244321}">
                <p14:modId xmlns:p14="http://schemas.microsoft.com/office/powerpoint/2010/main" val="3945547896"/>
              </p:ext>
            </p:extLst>
          </p:nvPr>
        </p:nvGraphicFramePr>
        <p:xfrm>
          <a:off x="755576" y="836712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42844" y="0"/>
            <a:ext cx="7801004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INFORMACIÓN DE ACTOS PÚBLICOS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60919"/>
              </p:ext>
            </p:extLst>
          </p:nvPr>
        </p:nvGraphicFramePr>
        <p:xfrm>
          <a:off x="251520" y="908720"/>
          <a:ext cx="8208912" cy="6062916"/>
        </p:xfrm>
        <a:graphic>
          <a:graphicData uri="http://schemas.openxmlformats.org/drawingml/2006/table">
            <a:tbl>
              <a:tblPr/>
              <a:tblGrid>
                <a:gridCol w="4549708"/>
                <a:gridCol w="2274856"/>
                <a:gridCol w="88204"/>
                <a:gridCol w="1296144"/>
              </a:tblGrid>
              <a:tr h="2412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A" sz="1600" b="0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ACTOS </a:t>
                      </a:r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PÚBLICOS EN LA </a:t>
                      </a:r>
                      <a:r>
                        <a:rPr lang="es-PA" sz="1600" b="0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REPÚBLICA DE PANAMÁ,  </a:t>
                      </a:r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POR NÚMERO 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2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 MONTO ADJUDICADO, SEGÚN TIPO DE CONTRATACIÓN: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2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DEL 28 de Diciembre  de 2006 AL 13 DE OCTUBRE DE 2011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77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Tipo de Contratación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 Actos Públicos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77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9558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Monto adjudicado                   (en balboas)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Número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4116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                                                        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B/.          10,008,838,953.55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A" sz="16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543,223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Compras Menores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854,352,744.87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363,949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Licitación Abreviada Mejor Valor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1,091,179,485.69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Licitación Abreviada por Precio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307,206,610.28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Licitación por Mejor Valor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3,276,860,688.33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Licitación Pública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2,901,838,520.76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7,129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Subasta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85,337,882.08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Compras por </a:t>
                      </a:r>
                      <a:r>
                        <a:rPr lang="es-PA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Catálogo</a:t>
                      </a:r>
                      <a:endParaRPr lang="es-PA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323,487,922.62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155,219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Procedimiento Excepcional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1,168,575,098.92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14,934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79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04">
                <a:tc>
                  <a:txBody>
                    <a:bodyPr/>
                    <a:lstStyle/>
                    <a:p>
                      <a:pPr algn="l" fontAlgn="b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Fuente: Sistema PanamaCompra, Dirección General de Contrataciones Públicas.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A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1269">
                <a:tc>
                  <a:txBody>
                    <a:bodyPr/>
                    <a:lstStyle/>
                    <a:p>
                      <a:pPr algn="l" fontAlgn="b"/>
                      <a:endParaRPr lang="es-PA" sz="16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PA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PA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es-ES"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>
                <a:solidFill>
                  <a:prstClr val="white"/>
                </a:solidFill>
              </a:rPr>
              <a:t>ACTOS PÚBLICOS EN LA REPÚBLICA DE PANAMÁ,  POR NÚMERO Y</a:t>
            </a:r>
            <a:r>
              <a:rPr lang="es-ES" b="1" dirty="0" smtClean="0">
                <a:solidFill>
                  <a:prstClr val="white"/>
                </a:solidFill>
              </a:rPr>
              <a:t> </a:t>
            </a:r>
            <a:r>
              <a:rPr lang="es-ES" dirty="0" smtClean="0">
                <a:solidFill>
                  <a:prstClr val="white"/>
                </a:solidFill>
              </a:rPr>
              <a:t> MONTO ADJUDICADO, SEGÚN TIPO DE CONTRATACIÓN: </a:t>
            </a:r>
            <a:r>
              <a:rPr lang="es-ES" b="1" dirty="0" smtClean="0">
                <a:solidFill>
                  <a:prstClr val="white"/>
                </a:solidFill>
              </a:rPr>
              <a:t> </a:t>
            </a:r>
            <a:r>
              <a:rPr lang="es-ES" dirty="0" smtClean="0">
                <a:solidFill>
                  <a:prstClr val="white"/>
                </a:solidFill>
              </a:rPr>
              <a:t>DEL 28 de Diciembre  de 2006 AL 13 DE OCTUBRE</a:t>
            </a:r>
            <a:br>
              <a:rPr lang="es-ES" dirty="0" smtClean="0">
                <a:solidFill>
                  <a:prstClr val="white"/>
                </a:solidFill>
              </a:rPr>
            </a:br>
            <a:r>
              <a:rPr lang="es-ES" dirty="0" smtClean="0">
                <a:solidFill>
                  <a:prstClr val="white"/>
                </a:solidFill>
              </a:rPr>
              <a:t> DE 2011</a:t>
            </a:r>
            <a:r>
              <a:rPr lang="es-ES" b="1" dirty="0" smtClean="0">
                <a:solidFill>
                  <a:prstClr val="white"/>
                </a:solidFill>
              </a:rPr>
              <a:t> </a:t>
            </a:r>
            <a:br>
              <a:rPr lang="es-ES" b="1" dirty="0" smtClean="0">
                <a:solidFill>
                  <a:prstClr val="white"/>
                </a:solidFill>
              </a:rPr>
            </a:br>
            <a:endParaRPr lang="es-PA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0"/>
            <a:ext cx="7183431" cy="126523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PA" sz="3200" b="1" dirty="0" smtClean="0"/>
              <a:t>LISTADO DE CONVENIOS / CATÁLOGO ELECTRÓNICO</a:t>
            </a:r>
            <a:endParaRPr lang="es-ES" sz="3200" b="1" dirty="0"/>
          </a:p>
        </p:txBody>
      </p:sp>
      <p:sp>
        <p:nvSpPr>
          <p:cNvPr id="17411" name="4 Marcador de contenido"/>
          <p:cNvSpPr>
            <a:spLocks noGrp="1"/>
          </p:cNvSpPr>
          <p:nvPr>
            <p:ph idx="1"/>
          </p:nvPr>
        </p:nvSpPr>
        <p:spPr>
          <a:xfrm>
            <a:off x="142844" y="1428736"/>
            <a:ext cx="4643469" cy="4786327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Materiales de Aseo (III)</a:t>
            </a:r>
          </a:p>
          <a:p>
            <a:r>
              <a:rPr lang="es-ES" sz="1800" b="1" dirty="0" smtClean="0"/>
              <a:t>Bienes Informáticos (IV)</a:t>
            </a:r>
          </a:p>
          <a:p>
            <a:r>
              <a:rPr lang="es-ES" sz="1800" b="1" dirty="0" smtClean="0"/>
              <a:t>Impresoras Copiadoras y Consumibles (II) </a:t>
            </a:r>
          </a:p>
          <a:p>
            <a:r>
              <a:rPr lang="es-ES" sz="1800" b="1" dirty="0" smtClean="0"/>
              <a:t>Consumibles de Cafetería (III)</a:t>
            </a:r>
          </a:p>
          <a:p>
            <a:r>
              <a:rPr lang="es-ES" sz="1800" b="1" dirty="0" smtClean="0"/>
              <a:t>R</a:t>
            </a:r>
            <a:r>
              <a:rPr lang="en-US" sz="1800" b="1" dirty="0" smtClean="0"/>
              <a:t>e</a:t>
            </a:r>
            <a:r>
              <a:rPr lang="es-ES" sz="1800" b="1" dirty="0" smtClean="0"/>
              <a:t>d </a:t>
            </a:r>
            <a:r>
              <a:rPr lang="es-ES" sz="1800" b="1" dirty="0" err="1" smtClean="0"/>
              <a:t>Multiservicio</a:t>
            </a:r>
            <a:r>
              <a:rPr lang="es-ES" sz="1800" b="1" dirty="0" smtClean="0"/>
              <a:t> (Telecomunicaciones I) </a:t>
            </a:r>
          </a:p>
          <a:p>
            <a:r>
              <a:rPr lang="es-ES" sz="1800" b="1" dirty="0" smtClean="0"/>
              <a:t>Electrodomésticos (II)</a:t>
            </a:r>
          </a:p>
          <a:p>
            <a:r>
              <a:rPr lang="es-ES" sz="1800" b="1" dirty="0" smtClean="0"/>
              <a:t>Llantas, Baterías y Lubricantes (III)</a:t>
            </a:r>
          </a:p>
          <a:p>
            <a:r>
              <a:rPr lang="es-ES" sz="1800" b="1" dirty="0" smtClean="0"/>
              <a:t>Útiles Oficina y Papelería (III)</a:t>
            </a:r>
          </a:p>
          <a:p>
            <a:r>
              <a:rPr lang="es-ES" sz="1800" b="1" dirty="0" smtClean="0"/>
              <a:t>Vehículos  (IV)</a:t>
            </a:r>
          </a:p>
          <a:p>
            <a:r>
              <a:rPr lang="es-PA" sz="1800" b="1" dirty="0" smtClean="0"/>
              <a:t>Mobiliario de Oficina (III)</a:t>
            </a:r>
            <a:endParaRPr lang="es-ES" sz="1800" b="1" dirty="0" smtClean="0"/>
          </a:p>
          <a:p>
            <a:r>
              <a:rPr lang="es-ES" sz="1800" b="1" dirty="0" smtClean="0"/>
              <a:t>Servicio de Combustible</a:t>
            </a:r>
            <a:r>
              <a:rPr lang="es-ES" sz="1800" dirty="0" smtClean="0"/>
              <a:t> </a:t>
            </a:r>
          </a:p>
          <a:p>
            <a:r>
              <a:rPr lang="es-ES" sz="1800" b="1" dirty="0" smtClean="0"/>
              <a:t>Pasajes Aéreos Internacionales</a:t>
            </a:r>
          </a:p>
        </p:txBody>
      </p:sp>
      <p:pic>
        <p:nvPicPr>
          <p:cNvPr id="5" name="4 Imagen" descr="j0398025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714488"/>
            <a:ext cx="1150528" cy="1285884"/>
          </a:xfrm>
          <a:prstGeom prst="rect">
            <a:avLst/>
          </a:prstGeom>
        </p:spPr>
      </p:pic>
      <p:pic>
        <p:nvPicPr>
          <p:cNvPr id="6" name="5 Imagen" descr="j0281299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857760"/>
            <a:ext cx="1854328" cy="1323218"/>
          </a:xfrm>
          <a:prstGeom prst="rect">
            <a:avLst/>
          </a:prstGeom>
        </p:spPr>
      </p:pic>
      <p:pic>
        <p:nvPicPr>
          <p:cNvPr id="7" name="6 Imagen" descr="j0433638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286124"/>
            <a:ext cx="1571636" cy="720169"/>
          </a:xfrm>
          <a:prstGeom prst="rect">
            <a:avLst/>
          </a:prstGeom>
        </p:spPr>
      </p:pic>
      <p:pic>
        <p:nvPicPr>
          <p:cNvPr id="8" name="7 Imagen" descr="j0345912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357298"/>
            <a:ext cx="1167319" cy="1030640"/>
          </a:xfrm>
          <a:prstGeom prst="rect">
            <a:avLst/>
          </a:prstGeom>
        </p:spPr>
      </p:pic>
      <p:pic>
        <p:nvPicPr>
          <p:cNvPr id="9" name="8 Imagen" descr="j0424752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5240" y="4857760"/>
            <a:ext cx="1428760" cy="1074563"/>
          </a:xfrm>
          <a:prstGeom prst="rect">
            <a:avLst/>
          </a:prstGeom>
        </p:spPr>
      </p:pic>
      <p:pic>
        <p:nvPicPr>
          <p:cNvPr id="10" name="9 Imagen" descr="sy00550_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1857364"/>
            <a:ext cx="854450" cy="1102533"/>
          </a:xfrm>
          <a:prstGeom prst="rect">
            <a:avLst/>
          </a:prstGeom>
        </p:spPr>
      </p:pic>
      <p:pic>
        <p:nvPicPr>
          <p:cNvPr id="11" name="10 Imagen" descr="j04348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4500570"/>
            <a:ext cx="1428760" cy="1428552"/>
          </a:xfrm>
          <a:prstGeom prst="rect">
            <a:avLst/>
          </a:prstGeom>
        </p:spPr>
      </p:pic>
      <p:pic>
        <p:nvPicPr>
          <p:cNvPr id="12" name="11 Imagen" descr="j043388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8148" y="3500438"/>
            <a:ext cx="1114224" cy="966585"/>
          </a:xfrm>
          <a:prstGeom prst="rect">
            <a:avLst/>
          </a:prstGeom>
        </p:spPr>
      </p:pic>
      <p:pic>
        <p:nvPicPr>
          <p:cNvPr id="13" name="12 Imagen" descr="j0412306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6512" y="3286124"/>
            <a:ext cx="1489890" cy="90011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namaComp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solidFill>
              <a:srgbClr val="0070C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6022</TotalTime>
  <Words>728</Words>
  <Application>Microsoft Macintosh PowerPoint</Application>
  <PresentationFormat>On-screen Show (4:3)</PresentationFormat>
  <Paragraphs>221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PanamaCompra</vt:lpstr>
      <vt:lpstr>Worksheet</vt:lpstr>
      <vt:lpstr>VII Conferencia sobre Compras Gubernamentales de las Américas,  Santo Domingo, República Dominicana</vt:lpstr>
      <vt:lpstr>PanamaCompra v2</vt:lpstr>
      <vt:lpstr>Mejoras notorias al sistema</vt:lpstr>
      <vt:lpstr>PowerPoint Presentation</vt:lpstr>
      <vt:lpstr>PowerPoint Presentation</vt:lpstr>
      <vt:lpstr>PowerPoint Presentation</vt:lpstr>
      <vt:lpstr>PowerPoint Presentation</vt:lpstr>
      <vt:lpstr>ACTOS PÚBLICOS EN LA REPÚBLICA DE PANAMÁ,  POR NÚMERO Y  MONTO ADJUDICADO, SEGÚN TIPO DE CONTRATACIÓN:  DEL 28 de Diciembre  de 2006 AL 13 DE OCTUBRE  DE 2011  </vt:lpstr>
      <vt:lpstr>LISTADO DE CONVENIOS / CATÁLOGO ELECTRÓNICO</vt:lpstr>
      <vt:lpstr>PRÓXIMAMENTE NUEVOS CONVENIOS MARCO </vt:lpstr>
      <vt:lpstr>PROVEEDORES DEL CATÁLOGO ELECTRÓNICO</vt:lpstr>
      <vt:lpstr>VENTAJAS CATÁLOGO ELECTRÓNICO V2 POR CADA CONVENIO MARCO</vt:lpstr>
      <vt:lpstr>VENTAJAS CATÁLOGO ELECTRÓNICO V2 Administración de Catálogo</vt:lpstr>
      <vt:lpstr>PROCESO DE ADQUISICIÓN CATÁLOGO DE PASAJES AÉREOS </vt:lpstr>
      <vt:lpstr>PowerPoint Presentation</vt:lpstr>
      <vt:lpstr>PANAMACOMPRA EN NÚMEROS</vt:lpstr>
      <vt:lpstr>PowerPoint Presentation</vt:lpstr>
      <vt:lpstr>¡Gracias por su atención!</vt:lpstr>
    </vt:vector>
  </TitlesOfParts>
  <Company>Iconstruye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PanamaCompra</dc:title>
  <dc:creator>Pedro Soto</dc:creator>
  <cp:lastModifiedBy>Eldis Sanchez</cp:lastModifiedBy>
  <cp:revision>521</cp:revision>
  <dcterms:created xsi:type="dcterms:W3CDTF">2009-01-06T18:27:24Z</dcterms:created>
  <dcterms:modified xsi:type="dcterms:W3CDTF">2011-10-18T07:40:39Z</dcterms:modified>
</cp:coreProperties>
</file>